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7"/>
  </p:notesMasterIdLst>
  <p:sldIdLst>
    <p:sldId id="288"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343"/>
    <a:srgbClr val="F6F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150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EA7614-C016-49C8-B152-EBD69C6F11E3}" type="datetimeFigureOut">
              <a:rPr lang="en-US" smtClean="0"/>
              <a:t>9/16/2016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1EDDD6-8D75-429D-B5A6-C6D14AD924C9}" type="slidenum">
              <a:rPr lang="en-US" smtClean="0"/>
              <a:t>‹#›</a:t>
            </a:fld>
            <a:endParaRPr lang="en-US"/>
          </a:p>
        </p:txBody>
      </p:sp>
    </p:spTree>
    <p:extLst>
      <p:ext uri="{BB962C8B-B14F-4D97-AF65-F5344CB8AC3E}">
        <p14:creationId xmlns:p14="http://schemas.microsoft.com/office/powerpoint/2010/main" val="1376054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FBEB51BE-5F83-43D3-ACFE-9022EEB43F61}" type="slidenum">
              <a:rPr kumimoji="0" lang="en-US" altLang="en-US" smtClean="0"/>
              <a:pPr>
                <a:spcBef>
                  <a:spcPct val="0"/>
                </a:spcBef>
              </a:pPr>
              <a:t>2</a:t>
            </a:fld>
            <a:endParaRPr kumimoji="0" lang="en-US" altLang="en-US" smtClean="0"/>
          </a:p>
        </p:txBody>
      </p:sp>
      <p:sp>
        <p:nvSpPr>
          <p:cNvPr id="476163" name="Rectangle 2"/>
          <p:cNvSpPr>
            <a:spLocks noGrp="1" noRot="1" noChangeAspect="1" noChangeArrowheads="1" noTextEdit="1"/>
          </p:cNvSpPr>
          <p:nvPr>
            <p:ph type="sldImg"/>
          </p:nvPr>
        </p:nvSpPr>
        <p:spPr>
          <a:ln/>
        </p:spPr>
      </p:sp>
      <p:sp>
        <p:nvSpPr>
          <p:cNvPr id="4761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148446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88C8490D-9FE3-4B9F-AAF7-A8C18EFB601B}" type="slidenum">
              <a:rPr kumimoji="0" lang="en-US" altLang="en-US" smtClean="0"/>
              <a:pPr>
                <a:spcBef>
                  <a:spcPct val="0"/>
                </a:spcBef>
              </a:pPr>
              <a:t>11</a:t>
            </a:fld>
            <a:endParaRPr kumimoji="0" lang="en-US" altLang="en-US" smtClean="0"/>
          </a:p>
        </p:txBody>
      </p:sp>
      <p:sp>
        <p:nvSpPr>
          <p:cNvPr id="494595" name="Rectangle 2"/>
          <p:cNvSpPr>
            <a:spLocks noGrp="1" noRot="1" noChangeAspect="1" noChangeArrowheads="1" noTextEdit="1"/>
          </p:cNvSpPr>
          <p:nvPr>
            <p:ph type="sldImg"/>
          </p:nvPr>
        </p:nvSpPr>
        <p:spPr>
          <a:ln/>
        </p:spPr>
      </p:sp>
      <p:sp>
        <p:nvSpPr>
          <p:cNvPr id="4945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3190395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CE4749C-F4CF-48B1-B10D-09BB0A28C601}" type="slidenum">
              <a:rPr kumimoji="0" lang="en-US" altLang="en-US" smtClean="0"/>
              <a:pPr>
                <a:spcBef>
                  <a:spcPct val="0"/>
                </a:spcBef>
              </a:pPr>
              <a:t>12</a:t>
            </a:fld>
            <a:endParaRPr kumimoji="0" lang="en-US" altLang="en-US" smtClean="0"/>
          </a:p>
        </p:txBody>
      </p:sp>
      <p:sp>
        <p:nvSpPr>
          <p:cNvPr id="496643" name="Rectangle 2"/>
          <p:cNvSpPr>
            <a:spLocks noGrp="1" noRot="1" noChangeAspect="1" noChangeArrowheads="1" noTextEdit="1"/>
          </p:cNvSpPr>
          <p:nvPr>
            <p:ph type="sldImg"/>
          </p:nvPr>
        </p:nvSpPr>
        <p:spPr>
          <a:ln/>
        </p:spPr>
      </p:sp>
      <p:sp>
        <p:nvSpPr>
          <p:cNvPr id="496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2874227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B5323C0-BEA1-4A7C-A2DB-573B00C01C60}" type="slidenum">
              <a:rPr kumimoji="0" lang="en-US" altLang="en-US" smtClean="0"/>
              <a:pPr>
                <a:spcBef>
                  <a:spcPct val="0"/>
                </a:spcBef>
              </a:pPr>
              <a:t>13</a:t>
            </a:fld>
            <a:endParaRPr kumimoji="0" lang="en-US" altLang="en-US" smtClean="0"/>
          </a:p>
        </p:txBody>
      </p:sp>
      <p:sp>
        <p:nvSpPr>
          <p:cNvPr id="498691" name="Rectangle 2"/>
          <p:cNvSpPr>
            <a:spLocks noGrp="1" noRot="1" noChangeAspect="1" noChangeArrowheads="1" noTextEdit="1"/>
          </p:cNvSpPr>
          <p:nvPr>
            <p:ph type="sldImg"/>
          </p:nvPr>
        </p:nvSpPr>
        <p:spPr>
          <a:ln/>
        </p:spPr>
      </p:sp>
      <p:sp>
        <p:nvSpPr>
          <p:cNvPr id="49869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23261453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29025917-DEBF-44CB-A9D0-1C3AAC389BBC}" type="slidenum">
              <a:rPr kumimoji="0" lang="en-US" altLang="en-US" smtClean="0"/>
              <a:pPr>
                <a:spcBef>
                  <a:spcPct val="0"/>
                </a:spcBef>
              </a:pPr>
              <a:t>14</a:t>
            </a:fld>
            <a:endParaRPr kumimoji="0" lang="en-US" altLang="en-US" smtClean="0"/>
          </a:p>
        </p:txBody>
      </p:sp>
      <p:sp>
        <p:nvSpPr>
          <p:cNvPr id="500739" name="Rectangle 2"/>
          <p:cNvSpPr>
            <a:spLocks noGrp="1" noRot="1" noChangeAspect="1" noChangeArrowheads="1" noTextEdit="1"/>
          </p:cNvSpPr>
          <p:nvPr>
            <p:ph type="sldImg"/>
          </p:nvPr>
        </p:nvSpPr>
        <p:spPr>
          <a:ln/>
        </p:spPr>
      </p:sp>
      <p:sp>
        <p:nvSpPr>
          <p:cNvPr id="50074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496301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5046BE64-99D3-498F-8214-14B79094985B}" type="slidenum">
              <a:rPr kumimoji="0" lang="en-US" altLang="en-US" smtClean="0"/>
              <a:pPr>
                <a:spcBef>
                  <a:spcPct val="0"/>
                </a:spcBef>
              </a:pPr>
              <a:t>15</a:t>
            </a:fld>
            <a:endParaRPr kumimoji="0" lang="en-US" altLang="en-US" smtClean="0"/>
          </a:p>
        </p:txBody>
      </p:sp>
      <p:sp>
        <p:nvSpPr>
          <p:cNvPr id="502787" name="Rectangle 2"/>
          <p:cNvSpPr>
            <a:spLocks noGrp="1" noRot="1" noChangeAspect="1" noChangeArrowheads="1" noTextEdit="1"/>
          </p:cNvSpPr>
          <p:nvPr>
            <p:ph type="sldImg"/>
          </p:nvPr>
        </p:nvSpPr>
        <p:spPr>
          <a:ln/>
        </p:spPr>
      </p:sp>
      <p:sp>
        <p:nvSpPr>
          <p:cNvPr id="5027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218544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6F3DC74-E808-4427-851B-22C56D469B3A}" type="slidenum">
              <a:rPr kumimoji="0" lang="en-US" altLang="en-US" smtClean="0"/>
              <a:pPr>
                <a:spcBef>
                  <a:spcPct val="0"/>
                </a:spcBef>
              </a:pPr>
              <a:t>16</a:t>
            </a:fld>
            <a:endParaRPr kumimoji="0" lang="en-US" altLang="en-US" smtClean="0"/>
          </a:p>
        </p:txBody>
      </p:sp>
      <p:sp>
        <p:nvSpPr>
          <p:cNvPr id="504835" name="Rectangle 2"/>
          <p:cNvSpPr>
            <a:spLocks noGrp="1" noRot="1" noChangeAspect="1" noChangeArrowheads="1" noTextEdit="1"/>
          </p:cNvSpPr>
          <p:nvPr>
            <p:ph type="sldImg"/>
          </p:nvPr>
        </p:nvSpPr>
        <p:spPr>
          <a:ln/>
        </p:spPr>
      </p:sp>
      <p:sp>
        <p:nvSpPr>
          <p:cNvPr id="5048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559043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3788C76B-7994-4623-840E-CBE6ACEC319A}" type="slidenum">
              <a:rPr kumimoji="0" lang="en-US" altLang="en-US" smtClean="0"/>
              <a:pPr>
                <a:spcBef>
                  <a:spcPct val="0"/>
                </a:spcBef>
              </a:pPr>
              <a:t>17</a:t>
            </a:fld>
            <a:endParaRPr kumimoji="0" lang="en-US" altLang="en-US" smtClean="0"/>
          </a:p>
        </p:txBody>
      </p:sp>
      <p:sp>
        <p:nvSpPr>
          <p:cNvPr id="506883" name="Rectangle 2"/>
          <p:cNvSpPr>
            <a:spLocks noGrp="1" noRot="1" noChangeAspect="1" noChangeArrowheads="1" noTextEdit="1"/>
          </p:cNvSpPr>
          <p:nvPr>
            <p:ph type="sldImg"/>
          </p:nvPr>
        </p:nvSpPr>
        <p:spPr>
          <a:ln/>
        </p:spPr>
      </p:sp>
      <p:sp>
        <p:nvSpPr>
          <p:cNvPr id="5068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7757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60B755E-6903-4518-B72B-1ED953AACE5F}" type="slidenum">
              <a:rPr kumimoji="0" lang="en-US" altLang="en-US" smtClean="0"/>
              <a:pPr>
                <a:spcBef>
                  <a:spcPct val="0"/>
                </a:spcBef>
              </a:pPr>
              <a:t>19</a:t>
            </a:fld>
            <a:endParaRPr kumimoji="0" lang="en-US" altLang="en-US" smtClean="0"/>
          </a:p>
        </p:txBody>
      </p:sp>
      <p:sp>
        <p:nvSpPr>
          <p:cNvPr id="510979" name="Rectangle 2"/>
          <p:cNvSpPr>
            <a:spLocks noGrp="1" noRot="1" noChangeAspect="1" noChangeArrowheads="1" noTextEdit="1"/>
          </p:cNvSpPr>
          <p:nvPr>
            <p:ph type="sldImg"/>
          </p:nvPr>
        </p:nvSpPr>
        <p:spPr>
          <a:ln/>
        </p:spPr>
      </p:sp>
      <p:sp>
        <p:nvSpPr>
          <p:cNvPr id="51098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34721608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2B3A308C-BA40-486D-8CA9-E1F7D241BDC8}" type="slidenum">
              <a:rPr kumimoji="0" lang="en-US" altLang="en-US" smtClean="0"/>
              <a:pPr>
                <a:spcBef>
                  <a:spcPct val="0"/>
                </a:spcBef>
              </a:pPr>
              <a:t>20</a:t>
            </a:fld>
            <a:endParaRPr kumimoji="0" lang="en-US" altLang="en-US" smtClean="0"/>
          </a:p>
        </p:txBody>
      </p:sp>
      <p:sp>
        <p:nvSpPr>
          <p:cNvPr id="513027" name="Rectangle 2"/>
          <p:cNvSpPr>
            <a:spLocks noGrp="1" noRot="1" noChangeAspect="1" noChangeArrowheads="1" noTextEdit="1"/>
          </p:cNvSpPr>
          <p:nvPr>
            <p:ph type="sldImg"/>
          </p:nvPr>
        </p:nvSpPr>
        <p:spPr>
          <a:ln/>
        </p:spPr>
      </p:sp>
      <p:sp>
        <p:nvSpPr>
          <p:cNvPr id="5130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4124904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Slide Image Placeholder 1"/>
          <p:cNvSpPr>
            <a:spLocks noGrp="1" noRot="1" noChangeAspect="1" noTextEdit="1"/>
          </p:cNvSpPr>
          <p:nvPr>
            <p:ph type="sldImg"/>
          </p:nvPr>
        </p:nvSpPr>
        <p:spPr>
          <a:ln/>
        </p:spPr>
      </p:sp>
      <p:sp>
        <p:nvSpPr>
          <p:cNvPr id="5150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pPr eaLnBrk="1" hangingPunct="1">
              <a:spcBef>
                <a:spcPct val="0"/>
              </a:spcBef>
            </a:pPr>
            <a:r>
              <a:rPr lang="en-US" altLang="en-US" smtClean="0"/>
              <a:t>White lining was not defined in the old law. This means that in situations where you are required to, or choose to white line, you can mark the area in which you are going to excavate by using a water based white paint, or white flags or white stakes.  You can also combine these methods if you want, so long as the dig site area is clearly defined so the locators can designate the facilities in the correct area and do it in an efficient manner. White lining must be performed before contacting GA811.  </a:t>
            </a:r>
          </a:p>
          <a:p>
            <a:pPr eaLnBrk="1" hangingPunct="1">
              <a:spcBef>
                <a:spcPct val="0"/>
              </a:spcBef>
            </a:pPr>
            <a:endParaRPr lang="en-US" altLang="en-US" smtClean="0"/>
          </a:p>
          <a:p>
            <a:pPr eaLnBrk="1" hangingPunct="1">
              <a:spcBef>
                <a:spcPct val="0"/>
              </a:spcBef>
            </a:pPr>
            <a:r>
              <a:rPr lang="en-US" altLang="en-US" smtClean="0"/>
              <a:t>(was previously only addressed in the PSC Rule - Marking Standards)</a:t>
            </a:r>
          </a:p>
          <a:p>
            <a:endParaRPr lang="en-US" altLang="en-US" smtClean="0"/>
          </a:p>
        </p:txBody>
      </p:sp>
      <p:sp>
        <p:nvSpPr>
          <p:cNvPr id="51507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defRPr sz="2800">
                <a:solidFill>
                  <a:schemeClr val="tx1"/>
                </a:solidFill>
                <a:latin typeface="Arial" panose="020B0604020202020204" pitchFamily="34" charset="0"/>
                <a:ea typeface="MS PGothic" panose="020B0600070205080204" pitchFamily="34" charset="-128"/>
              </a:defRPr>
            </a:lvl1pPr>
            <a:lvl2pPr marL="742950" indent="-285750" defTabSz="917575">
              <a:defRPr sz="2800">
                <a:solidFill>
                  <a:schemeClr val="tx1"/>
                </a:solidFill>
                <a:latin typeface="Arial" panose="020B0604020202020204" pitchFamily="34" charset="0"/>
                <a:ea typeface="MS PGothic" panose="020B0600070205080204" pitchFamily="34" charset="-128"/>
              </a:defRPr>
            </a:lvl2pPr>
            <a:lvl3pPr marL="1143000" indent="-228600" defTabSz="917575">
              <a:defRPr sz="2800">
                <a:solidFill>
                  <a:schemeClr val="tx1"/>
                </a:solidFill>
                <a:latin typeface="Arial" panose="020B0604020202020204" pitchFamily="34" charset="0"/>
                <a:ea typeface="MS PGothic" panose="020B0600070205080204" pitchFamily="34" charset="-128"/>
              </a:defRPr>
            </a:lvl3pPr>
            <a:lvl4pPr marL="1600200" indent="-228600" defTabSz="917575">
              <a:defRPr sz="2800">
                <a:solidFill>
                  <a:schemeClr val="tx1"/>
                </a:solidFill>
                <a:latin typeface="Arial" panose="020B0604020202020204" pitchFamily="34" charset="0"/>
                <a:ea typeface="MS PGothic" panose="020B0600070205080204" pitchFamily="34" charset="-128"/>
              </a:defRPr>
            </a:lvl4pPr>
            <a:lvl5pPr marL="2057400" indent="-228600" defTabSz="917575">
              <a:defRPr sz="2800">
                <a:solidFill>
                  <a:schemeClr val="tx1"/>
                </a:solidFill>
                <a:latin typeface="Arial" panose="020B0604020202020204" pitchFamily="34" charset="0"/>
                <a:ea typeface="MS PGothic" panose="020B0600070205080204" pitchFamily="34" charset="-128"/>
              </a:defRPr>
            </a:lvl5pPr>
            <a:lvl6pPr marL="2514600" indent="-228600" defTabSz="917575" eaLnBrk="0" fontAlgn="base" hangingPunct="0">
              <a:spcBef>
                <a:spcPct val="0"/>
              </a:spcBef>
              <a:spcAft>
                <a:spcPct val="0"/>
              </a:spcAft>
              <a:defRPr sz="2800">
                <a:solidFill>
                  <a:schemeClr val="tx1"/>
                </a:solidFill>
                <a:latin typeface="Arial" panose="020B0604020202020204" pitchFamily="34" charset="0"/>
                <a:ea typeface="MS PGothic" panose="020B0600070205080204" pitchFamily="34" charset="-128"/>
              </a:defRPr>
            </a:lvl6pPr>
            <a:lvl7pPr marL="2971800" indent="-228600" defTabSz="917575" eaLnBrk="0" fontAlgn="base" hangingPunct="0">
              <a:spcBef>
                <a:spcPct val="0"/>
              </a:spcBef>
              <a:spcAft>
                <a:spcPct val="0"/>
              </a:spcAft>
              <a:defRPr sz="2800">
                <a:solidFill>
                  <a:schemeClr val="tx1"/>
                </a:solidFill>
                <a:latin typeface="Arial" panose="020B0604020202020204" pitchFamily="34" charset="0"/>
                <a:ea typeface="MS PGothic" panose="020B0600070205080204" pitchFamily="34" charset="-128"/>
              </a:defRPr>
            </a:lvl7pPr>
            <a:lvl8pPr marL="3429000" indent="-228600" defTabSz="917575" eaLnBrk="0" fontAlgn="base" hangingPunct="0">
              <a:spcBef>
                <a:spcPct val="0"/>
              </a:spcBef>
              <a:spcAft>
                <a:spcPct val="0"/>
              </a:spcAft>
              <a:defRPr sz="2800">
                <a:solidFill>
                  <a:schemeClr val="tx1"/>
                </a:solidFill>
                <a:latin typeface="Arial" panose="020B0604020202020204" pitchFamily="34" charset="0"/>
                <a:ea typeface="MS PGothic" panose="020B0600070205080204" pitchFamily="34" charset="-128"/>
              </a:defRPr>
            </a:lvl8pPr>
            <a:lvl9pPr marL="3886200" indent="-228600" defTabSz="917575" eaLnBrk="0" fontAlgn="base" hangingPunct="0">
              <a:spcBef>
                <a:spcPct val="0"/>
              </a:spcBef>
              <a:spcAft>
                <a:spcPct val="0"/>
              </a:spcAft>
              <a:defRPr sz="2800">
                <a:solidFill>
                  <a:schemeClr val="tx1"/>
                </a:solidFill>
                <a:latin typeface="Arial" panose="020B0604020202020204" pitchFamily="34" charset="0"/>
                <a:ea typeface="MS PGothic" panose="020B0600070205080204" pitchFamily="34" charset="-128"/>
              </a:defRPr>
            </a:lvl9pPr>
          </a:lstStyle>
          <a:p>
            <a:fld id="{E7BFB3F8-9C11-4202-B5A5-651E726A1230}" type="slidenum">
              <a:rPr lang="en-US" altLang="en-US" sz="1200" smtClean="0">
                <a:latin typeface="Times New Roman" panose="02020603050405020304" pitchFamily="18" charset="0"/>
              </a:rPr>
              <a:pPr/>
              <a:t>21</a:t>
            </a:fld>
            <a:endParaRPr lang="en-US" altLang="en-US" sz="1200" smtClean="0">
              <a:latin typeface="Times New Roman" panose="02020603050405020304" pitchFamily="18" charset="0"/>
            </a:endParaRPr>
          </a:p>
        </p:txBody>
      </p:sp>
    </p:spTree>
    <p:extLst>
      <p:ext uri="{BB962C8B-B14F-4D97-AF65-F5344CB8AC3E}">
        <p14:creationId xmlns:p14="http://schemas.microsoft.com/office/powerpoint/2010/main" val="4034106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632CFE4-1CCC-4B6F-929C-F9C1FC342BA1}" type="slidenum">
              <a:rPr kumimoji="0" lang="en-US" altLang="en-US" smtClean="0"/>
              <a:pPr>
                <a:spcBef>
                  <a:spcPct val="0"/>
                </a:spcBef>
              </a:pPr>
              <a:t>3</a:t>
            </a:fld>
            <a:endParaRPr kumimoji="0" lang="en-US" altLang="en-US" smtClean="0"/>
          </a:p>
        </p:txBody>
      </p:sp>
      <p:sp>
        <p:nvSpPr>
          <p:cNvPr id="478211" name="Rectangle 2"/>
          <p:cNvSpPr>
            <a:spLocks noGrp="1" noRot="1" noChangeAspect="1" noChangeArrowheads="1" noTextEdit="1"/>
          </p:cNvSpPr>
          <p:nvPr>
            <p:ph type="sldImg"/>
          </p:nvPr>
        </p:nvSpPr>
        <p:spPr>
          <a:ln/>
        </p:spPr>
      </p:sp>
      <p:sp>
        <p:nvSpPr>
          <p:cNvPr id="4782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24914968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92F8372-F302-42D5-8ECC-23D5B5F2D216}" type="slidenum">
              <a:rPr kumimoji="0" lang="en-US" altLang="en-US" smtClean="0"/>
              <a:pPr>
                <a:spcBef>
                  <a:spcPct val="0"/>
                </a:spcBef>
              </a:pPr>
              <a:t>22</a:t>
            </a:fld>
            <a:endParaRPr kumimoji="0" lang="en-US" altLang="en-US" smtClean="0"/>
          </a:p>
        </p:txBody>
      </p:sp>
      <p:sp>
        <p:nvSpPr>
          <p:cNvPr id="517123" name="Rectangle 2"/>
          <p:cNvSpPr>
            <a:spLocks noGrp="1" noRot="1" noChangeAspect="1" noChangeArrowheads="1" noTextEdit="1"/>
          </p:cNvSpPr>
          <p:nvPr>
            <p:ph type="sldImg"/>
          </p:nvPr>
        </p:nvSpPr>
        <p:spPr>
          <a:ln/>
        </p:spPr>
      </p:sp>
      <p:sp>
        <p:nvSpPr>
          <p:cNvPr id="51712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3388310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142BEC2-B779-4AB0-90E9-DB2E6AE2160C}" type="slidenum">
              <a:rPr kumimoji="0" lang="en-US" altLang="en-US" smtClean="0"/>
              <a:pPr>
                <a:spcBef>
                  <a:spcPct val="0"/>
                </a:spcBef>
              </a:pPr>
              <a:t>23</a:t>
            </a:fld>
            <a:endParaRPr kumimoji="0" lang="en-US" altLang="en-US" smtClean="0"/>
          </a:p>
        </p:txBody>
      </p:sp>
      <p:sp>
        <p:nvSpPr>
          <p:cNvPr id="519171" name="Rectangle 2"/>
          <p:cNvSpPr>
            <a:spLocks noGrp="1" noRot="1" noChangeAspect="1" noChangeArrowheads="1" noTextEdit="1"/>
          </p:cNvSpPr>
          <p:nvPr>
            <p:ph type="sldImg"/>
          </p:nvPr>
        </p:nvSpPr>
        <p:spPr>
          <a:ln/>
        </p:spPr>
      </p:sp>
      <p:sp>
        <p:nvSpPr>
          <p:cNvPr id="5191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1835984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97E48803-18C8-4B55-935A-BD8127040300}" type="slidenum">
              <a:rPr kumimoji="0" lang="en-US" altLang="en-US" smtClean="0"/>
              <a:pPr>
                <a:spcBef>
                  <a:spcPct val="0"/>
                </a:spcBef>
              </a:pPr>
              <a:t>24</a:t>
            </a:fld>
            <a:endParaRPr kumimoji="0" lang="en-US" altLang="en-US" smtClean="0"/>
          </a:p>
        </p:txBody>
      </p:sp>
      <p:sp>
        <p:nvSpPr>
          <p:cNvPr id="521219" name="Rectangle 2"/>
          <p:cNvSpPr>
            <a:spLocks noGrp="1" noRot="1" noChangeAspect="1" noChangeArrowheads="1" noTextEdit="1"/>
          </p:cNvSpPr>
          <p:nvPr>
            <p:ph type="sldImg"/>
          </p:nvPr>
        </p:nvSpPr>
        <p:spPr>
          <a:ln/>
        </p:spPr>
      </p:sp>
      <p:sp>
        <p:nvSpPr>
          <p:cNvPr id="5212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35032558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BDADFCD-C603-49CE-B560-99D37236D505}" type="slidenum">
              <a:rPr kumimoji="0" lang="en-US" altLang="en-US" smtClean="0"/>
              <a:pPr>
                <a:spcBef>
                  <a:spcPct val="0"/>
                </a:spcBef>
              </a:pPr>
              <a:t>25</a:t>
            </a:fld>
            <a:endParaRPr kumimoji="0" lang="en-US" altLang="en-US" smtClean="0"/>
          </a:p>
        </p:txBody>
      </p:sp>
      <p:sp>
        <p:nvSpPr>
          <p:cNvPr id="523267" name="Rectangle 2"/>
          <p:cNvSpPr>
            <a:spLocks noGrp="1" noRot="1" noChangeAspect="1" noChangeArrowheads="1" noTextEdit="1"/>
          </p:cNvSpPr>
          <p:nvPr>
            <p:ph type="sldImg"/>
          </p:nvPr>
        </p:nvSpPr>
        <p:spPr>
          <a:ln/>
        </p:spPr>
      </p:sp>
      <p:sp>
        <p:nvSpPr>
          <p:cNvPr id="52326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27643748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E298C04-FAEB-4C46-B5BC-AD8B6AA72905}" type="slidenum">
              <a:rPr kumimoji="0" lang="en-US" altLang="en-US" smtClean="0"/>
              <a:pPr>
                <a:spcBef>
                  <a:spcPct val="0"/>
                </a:spcBef>
              </a:pPr>
              <a:t>26</a:t>
            </a:fld>
            <a:endParaRPr kumimoji="0" lang="en-US" altLang="en-US" smtClean="0"/>
          </a:p>
        </p:txBody>
      </p:sp>
      <p:sp>
        <p:nvSpPr>
          <p:cNvPr id="525315" name="Rectangle 2"/>
          <p:cNvSpPr>
            <a:spLocks noGrp="1" noRot="1" noChangeAspect="1" noChangeArrowheads="1" noTextEdit="1"/>
          </p:cNvSpPr>
          <p:nvPr>
            <p:ph type="sldImg"/>
          </p:nvPr>
        </p:nvSpPr>
        <p:spPr>
          <a:ln/>
        </p:spPr>
      </p:sp>
      <p:sp>
        <p:nvSpPr>
          <p:cNvPr id="5253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22709556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508598A0-4221-4DCA-80BE-D5BBD9D170AF}" type="slidenum">
              <a:rPr kumimoji="0" lang="en-US" altLang="en-US" smtClean="0"/>
              <a:pPr>
                <a:spcBef>
                  <a:spcPct val="0"/>
                </a:spcBef>
              </a:pPr>
              <a:t>27</a:t>
            </a:fld>
            <a:endParaRPr kumimoji="0" lang="en-US" altLang="en-US" smtClean="0"/>
          </a:p>
        </p:txBody>
      </p:sp>
      <p:sp>
        <p:nvSpPr>
          <p:cNvPr id="527363" name="Rectangle 2"/>
          <p:cNvSpPr>
            <a:spLocks noGrp="1" noRot="1" noChangeAspect="1" noChangeArrowheads="1" noTextEdit="1"/>
          </p:cNvSpPr>
          <p:nvPr>
            <p:ph type="sldImg"/>
          </p:nvPr>
        </p:nvSpPr>
        <p:spPr>
          <a:ln/>
        </p:spPr>
      </p:sp>
      <p:sp>
        <p:nvSpPr>
          <p:cNvPr id="527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29946970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Slide Image Placeholder 1"/>
          <p:cNvSpPr>
            <a:spLocks noGrp="1" noRot="1" noChangeAspect="1" noTextEdit="1"/>
          </p:cNvSpPr>
          <p:nvPr>
            <p:ph type="sldImg"/>
          </p:nvPr>
        </p:nvSpPr>
        <p:spPr>
          <a:ln/>
        </p:spPr>
      </p:sp>
      <p:sp>
        <p:nvSpPr>
          <p:cNvPr id="5294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altLang="en-US" smtClean="0"/>
          </a:p>
        </p:txBody>
      </p:sp>
      <p:sp>
        <p:nvSpPr>
          <p:cNvPr id="52941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defRPr sz="2800">
                <a:solidFill>
                  <a:schemeClr val="tx1"/>
                </a:solidFill>
                <a:latin typeface="Arial" panose="020B0604020202020204" pitchFamily="34" charset="0"/>
                <a:ea typeface="MS PGothic" panose="020B0600070205080204" pitchFamily="34" charset="-128"/>
              </a:defRPr>
            </a:lvl1pPr>
            <a:lvl2pPr marL="742950" indent="-285750" defTabSz="917575">
              <a:defRPr sz="2800">
                <a:solidFill>
                  <a:schemeClr val="tx1"/>
                </a:solidFill>
                <a:latin typeface="Arial" panose="020B0604020202020204" pitchFamily="34" charset="0"/>
                <a:ea typeface="MS PGothic" panose="020B0600070205080204" pitchFamily="34" charset="-128"/>
              </a:defRPr>
            </a:lvl2pPr>
            <a:lvl3pPr marL="1143000" indent="-228600" defTabSz="917575">
              <a:defRPr sz="2800">
                <a:solidFill>
                  <a:schemeClr val="tx1"/>
                </a:solidFill>
                <a:latin typeface="Arial" panose="020B0604020202020204" pitchFamily="34" charset="0"/>
                <a:ea typeface="MS PGothic" panose="020B0600070205080204" pitchFamily="34" charset="-128"/>
              </a:defRPr>
            </a:lvl3pPr>
            <a:lvl4pPr marL="1600200" indent="-228600" defTabSz="917575">
              <a:defRPr sz="2800">
                <a:solidFill>
                  <a:schemeClr val="tx1"/>
                </a:solidFill>
                <a:latin typeface="Arial" panose="020B0604020202020204" pitchFamily="34" charset="0"/>
                <a:ea typeface="MS PGothic" panose="020B0600070205080204" pitchFamily="34" charset="-128"/>
              </a:defRPr>
            </a:lvl4pPr>
            <a:lvl5pPr marL="2057400" indent="-228600" defTabSz="917575">
              <a:defRPr sz="2800">
                <a:solidFill>
                  <a:schemeClr val="tx1"/>
                </a:solidFill>
                <a:latin typeface="Arial" panose="020B0604020202020204" pitchFamily="34" charset="0"/>
                <a:ea typeface="MS PGothic" panose="020B0600070205080204" pitchFamily="34" charset="-128"/>
              </a:defRPr>
            </a:lvl5pPr>
            <a:lvl6pPr marL="2514600" indent="-228600" defTabSz="917575" eaLnBrk="0" fontAlgn="base" hangingPunct="0">
              <a:spcBef>
                <a:spcPct val="0"/>
              </a:spcBef>
              <a:spcAft>
                <a:spcPct val="0"/>
              </a:spcAft>
              <a:defRPr sz="2800">
                <a:solidFill>
                  <a:schemeClr val="tx1"/>
                </a:solidFill>
                <a:latin typeface="Arial" panose="020B0604020202020204" pitchFamily="34" charset="0"/>
                <a:ea typeface="MS PGothic" panose="020B0600070205080204" pitchFamily="34" charset="-128"/>
              </a:defRPr>
            </a:lvl6pPr>
            <a:lvl7pPr marL="2971800" indent="-228600" defTabSz="917575" eaLnBrk="0" fontAlgn="base" hangingPunct="0">
              <a:spcBef>
                <a:spcPct val="0"/>
              </a:spcBef>
              <a:spcAft>
                <a:spcPct val="0"/>
              </a:spcAft>
              <a:defRPr sz="2800">
                <a:solidFill>
                  <a:schemeClr val="tx1"/>
                </a:solidFill>
                <a:latin typeface="Arial" panose="020B0604020202020204" pitchFamily="34" charset="0"/>
                <a:ea typeface="MS PGothic" panose="020B0600070205080204" pitchFamily="34" charset="-128"/>
              </a:defRPr>
            </a:lvl7pPr>
            <a:lvl8pPr marL="3429000" indent="-228600" defTabSz="917575" eaLnBrk="0" fontAlgn="base" hangingPunct="0">
              <a:spcBef>
                <a:spcPct val="0"/>
              </a:spcBef>
              <a:spcAft>
                <a:spcPct val="0"/>
              </a:spcAft>
              <a:defRPr sz="2800">
                <a:solidFill>
                  <a:schemeClr val="tx1"/>
                </a:solidFill>
                <a:latin typeface="Arial" panose="020B0604020202020204" pitchFamily="34" charset="0"/>
                <a:ea typeface="MS PGothic" panose="020B0600070205080204" pitchFamily="34" charset="-128"/>
              </a:defRPr>
            </a:lvl8pPr>
            <a:lvl9pPr marL="3886200" indent="-228600" defTabSz="917575" eaLnBrk="0" fontAlgn="base" hangingPunct="0">
              <a:spcBef>
                <a:spcPct val="0"/>
              </a:spcBef>
              <a:spcAft>
                <a:spcPct val="0"/>
              </a:spcAft>
              <a:defRPr sz="2800">
                <a:solidFill>
                  <a:schemeClr val="tx1"/>
                </a:solidFill>
                <a:latin typeface="Arial" panose="020B0604020202020204" pitchFamily="34" charset="0"/>
                <a:ea typeface="MS PGothic" panose="020B0600070205080204" pitchFamily="34" charset="-128"/>
              </a:defRPr>
            </a:lvl9pPr>
          </a:lstStyle>
          <a:p>
            <a:fld id="{797EC0E7-7082-441D-8FB5-CCFC570A5A79}" type="slidenum">
              <a:rPr lang="en-US" altLang="en-US" sz="1200" smtClean="0">
                <a:latin typeface="Times New Roman" panose="02020603050405020304" pitchFamily="18" charset="0"/>
              </a:rPr>
              <a:pPr/>
              <a:t>28</a:t>
            </a:fld>
            <a:endParaRPr lang="en-US" altLang="en-US" sz="1200" smtClean="0">
              <a:latin typeface="Times New Roman" panose="02020603050405020304" pitchFamily="18" charset="0"/>
            </a:endParaRPr>
          </a:p>
        </p:txBody>
      </p:sp>
    </p:spTree>
    <p:extLst>
      <p:ext uri="{BB962C8B-B14F-4D97-AF65-F5344CB8AC3E}">
        <p14:creationId xmlns:p14="http://schemas.microsoft.com/office/powerpoint/2010/main" val="32415878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7C38266-C431-48BB-AD3A-C9CEA9553344}" type="slidenum">
              <a:rPr kumimoji="0" lang="en-US" altLang="en-US" smtClean="0"/>
              <a:pPr>
                <a:spcBef>
                  <a:spcPct val="0"/>
                </a:spcBef>
              </a:pPr>
              <a:t>29</a:t>
            </a:fld>
            <a:endParaRPr kumimoji="0" lang="en-US" altLang="en-US" smtClean="0"/>
          </a:p>
        </p:txBody>
      </p:sp>
      <p:sp>
        <p:nvSpPr>
          <p:cNvPr id="531459" name="Rectangle 2"/>
          <p:cNvSpPr>
            <a:spLocks noGrp="1" noRot="1" noChangeAspect="1" noChangeArrowheads="1" noTextEdit="1"/>
          </p:cNvSpPr>
          <p:nvPr>
            <p:ph type="sldImg"/>
          </p:nvPr>
        </p:nvSpPr>
        <p:spPr>
          <a:ln/>
        </p:spPr>
      </p:sp>
      <p:sp>
        <p:nvSpPr>
          <p:cNvPr id="5314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en-US" altLang="en-US" smtClean="0"/>
              <a:t>White paint can be placed up to the edge of the road and again on the opposite side of the road to indicate the path of excavation</a:t>
            </a:r>
          </a:p>
          <a:p>
            <a:endParaRPr lang="en-US" altLang="en-US" smtClean="0"/>
          </a:p>
        </p:txBody>
      </p:sp>
    </p:spTree>
    <p:extLst>
      <p:ext uri="{BB962C8B-B14F-4D97-AF65-F5344CB8AC3E}">
        <p14:creationId xmlns:p14="http://schemas.microsoft.com/office/powerpoint/2010/main" val="4696913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91402D50-9663-45A0-A432-332AFF75399C}" type="slidenum">
              <a:rPr kumimoji="0" lang="en-US" altLang="en-US" smtClean="0"/>
              <a:pPr>
                <a:spcBef>
                  <a:spcPct val="0"/>
                </a:spcBef>
              </a:pPr>
              <a:t>30</a:t>
            </a:fld>
            <a:endParaRPr kumimoji="0" lang="en-US" altLang="en-US" smtClean="0"/>
          </a:p>
        </p:txBody>
      </p:sp>
      <p:sp>
        <p:nvSpPr>
          <p:cNvPr id="533507" name="Rectangle 2"/>
          <p:cNvSpPr>
            <a:spLocks noGrp="1" noRot="1" noChangeAspect="1" noChangeArrowheads="1" noTextEdit="1"/>
          </p:cNvSpPr>
          <p:nvPr>
            <p:ph type="sldImg"/>
          </p:nvPr>
        </p:nvSpPr>
        <p:spPr>
          <a:ln/>
        </p:spPr>
      </p:sp>
      <p:sp>
        <p:nvSpPr>
          <p:cNvPr id="5335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8475516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FFE2613-3048-40E1-923F-25AE6B1AB62B}" type="slidenum">
              <a:rPr kumimoji="0" lang="en-US" altLang="en-US" smtClean="0"/>
              <a:pPr>
                <a:spcBef>
                  <a:spcPct val="0"/>
                </a:spcBef>
              </a:pPr>
              <a:t>31</a:t>
            </a:fld>
            <a:endParaRPr kumimoji="0" lang="en-US" altLang="en-US" smtClean="0"/>
          </a:p>
        </p:txBody>
      </p:sp>
      <p:sp>
        <p:nvSpPr>
          <p:cNvPr id="535555" name="Rectangle 2"/>
          <p:cNvSpPr>
            <a:spLocks noGrp="1" noRot="1" noChangeAspect="1" noChangeArrowheads="1" noTextEdit="1"/>
          </p:cNvSpPr>
          <p:nvPr>
            <p:ph type="sldImg"/>
          </p:nvPr>
        </p:nvSpPr>
        <p:spPr>
          <a:ln/>
        </p:spPr>
      </p:sp>
      <p:sp>
        <p:nvSpPr>
          <p:cNvPr id="5355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1174888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1D52275-8B4D-40CA-B7AE-2A65132FF4B1}" type="slidenum">
              <a:rPr kumimoji="0" lang="en-US" altLang="en-US" smtClean="0"/>
              <a:pPr>
                <a:spcBef>
                  <a:spcPct val="0"/>
                </a:spcBef>
              </a:pPr>
              <a:t>4</a:t>
            </a:fld>
            <a:endParaRPr kumimoji="0" lang="en-US" altLang="en-US" smtClean="0"/>
          </a:p>
        </p:txBody>
      </p:sp>
      <p:sp>
        <p:nvSpPr>
          <p:cNvPr id="480259" name="Rectangle 2"/>
          <p:cNvSpPr>
            <a:spLocks noGrp="1" noRot="1" noChangeAspect="1" noChangeArrowheads="1" noTextEdit="1"/>
          </p:cNvSpPr>
          <p:nvPr>
            <p:ph type="sldImg"/>
          </p:nvPr>
        </p:nvSpPr>
        <p:spPr>
          <a:ln/>
        </p:spPr>
      </p:sp>
      <p:sp>
        <p:nvSpPr>
          <p:cNvPr id="4802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18813790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E56AEEF-2EF5-471C-A2DF-272668D1CFB6}" type="slidenum">
              <a:rPr kumimoji="0" lang="en-US" altLang="en-US" smtClean="0"/>
              <a:pPr>
                <a:spcBef>
                  <a:spcPct val="0"/>
                </a:spcBef>
              </a:pPr>
              <a:t>32</a:t>
            </a:fld>
            <a:endParaRPr kumimoji="0" lang="en-US" altLang="en-US" smtClean="0"/>
          </a:p>
        </p:txBody>
      </p:sp>
      <p:sp>
        <p:nvSpPr>
          <p:cNvPr id="537603" name="Rectangle 2"/>
          <p:cNvSpPr>
            <a:spLocks noGrp="1" noRot="1" noChangeAspect="1" noChangeArrowheads="1" noTextEdit="1"/>
          </p:cNvSpPr>
          <p:nvPr>
            <p:ph type="sldImg"/>
          </p:nvPr>
        </p:nvSpPr>
        <p:spPr>
          <a:ln/>
        </p:spPr>
      </p:sp>
      <p:sp>
        <p:nvSpPr>
          <p:cNvPr id="5376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316735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28A2B162-585E-4C44-BDD8-73D9231961F6}" type="slidenum">
              <a:rPr kumimoji="0" lang="en-US" altLang="en-US" smtClean="0"/>
              <a:pPr>
                <a:spcBef>
                  <a:spcPct val="0"/>
                </a:spcBef>
              </a:pPr>
              <a:t>5</a:t>
            </a:fld>
            <a:endParaRPr kumimoji="0" lang="en-US" altLang="en-US" smtClean="0"/>
          </a:p>
        </p:txBody>
      </p:sp>
      <p:sp>
        <p:nvSpPr>
          <p:cNvPr id="482307" name="Rectangle 2"/>
          <p:cNvSpPr>
            <a:spLocks noGrp="1" noRot="1" noChangeAspect="1" noChangeArrowheads="1" noTextEdit="1"/>
          </p:cNvSpPr>
          <p:nvPr>
            <p:ph type="sldImg"/>
          </p:nvPr>
        </p:nvSpPr>
        <p:spPr>
          <a:ln/>
        </p:spPr>
      </p:sp>
      <p:sp>
        <p:nvSpPr>
          <p:cNvPr id="4823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195478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E6F4E13-D92E-4006-954F-4920C47F8021}" type="slidenum">
              <a:rPr kumimoji="0" lang="en-US" altLang="en-US" smtClean="0"/>
              <a:pPr>
                <a:spcBef>
                  <a:spcPct val="0"/>
                </a:spcBef>
              </a:pPr>
              <a:t>6</a:t>
            </a:fld>
            <a:endParaRPr kumimoji="0" lang="en-US" altLang="en-US" smtClean="0"/>
          </a:p>
        </p:txBody>
      </p:sp>
      <p:sp>
        <p:nvSpPr>
          <p:cNvPr id="484355" name="Rectangle 2"/>
          <p:cNvSpPr>
            <a:spLocks noGrp="1" noRot="1" noChangeAspect="1" noChangeArrowheads="1" noTextEdit="1"/>
          </p:cNvSpPr>
          <p:nvPr>
            <p:ph type="sldImg"/>
          </p:nvPr>
        </p:nvSpPr>
        <p:spPr>
          <a:ln/>
        </p:spPr>
      </p:sp>
      <p:sp>
        <p:nvSpPr>
          <p:cNvPr id="4843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3169620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E745A10-726C-4C69-865B-A072C425B09B}" type="slidenum">
              <a:rPr kumimoji="0" lang="en-US" altLang="en-US" smtClean="0"/>
              <a:pPr>
                <a:spcBef>
                  <a:spcPct val="0"/>
                </a:spcBef>
              </a:pPr>
              <a:t>7</a:t>
            </a:fld>
            <a:endParaRPr kumimoji="0" lang="en-US" altLang="en-US" smtClean="0"/>
          </a:p>
        </p:txBody>
      </p:sp>
      <p:sp>
        <p:nvSpPr>
          <p:cNvPr id="486403" name="Rectangle 2"/>
          <p:cNvSpPr>
            <a:spLocks noGrp="1" noRot="1" noChangeAspect="1" noChangeArrowheads="1" noTextEdit="1"/>
          </p:cNvSpPr>
          <p:nvPr>
            <p:ph type="sldImg"/>
          </p:nvPr>
        </p:nvSpPr>
        <p:spPr>
          <a:ln/>
        </p:spPr>
      </p:sp>
      <p:sp>
        <p:nvSpPr>
          <p:cNvPr id="4864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146491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F5474A7-CF64-4285-A09B-BEDBFBC9B5BB}" type="slidenum">
              <a:rPr kumimoji="0" lang="en-US" altLang="en-US" smtClean="0"/>
              <a:pPr>
                <a:spcBef>
                  <a:spcPct val="0"/>
                </a:spcBef>
              </a:pPr>
              <a:t>8</a:t>
            </a:fld>
            <a:endParaRPr kumimoji="0" lang="en-US" altLang="en-US" smtClean="0"/>
          </a:p>
        </p:txBody>
      </p:sp>
      <p:sp>
        <p:nvSpPr>
          <p:cNvPr id="488451" name="Rectangle 2"/>
          <p:cNvSpPr>
            <a:spLocks noGrp="1" noRot="1" noChangeAspect="1" noChangeArrowheads="1" noTextEdit="1"/>
          </p:cNvSpPr>
          <p:nvPr>
            <p:ph type="sldImg"/>
          </p:nvPr>
        </p:nvSpPr>
        <p:spPr>
          <a:ln/>
        </p:spPr>
      </p:sp>
      <p:sp>
        <p:nvSpPr>
          <p:cNvPr id="48845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4239870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E2348FF-96D2-4603-823F-8FF29454E1D7}" type="slidenum">
              <a:rPr kumimoji="0" lang="en-US" altLang="en-US" smtClean="0"/>
              <a:pPr>
                <a:spcBef>
                  <a:spcPct val="0"/>
                </a:spcBef>
              </a:pPr>
              <a:t>9</a:t>
            </a:fld>
            <a:endParaRPr kumimoji="0" lang="en-US" altLang="en-US" smtClean="0"/>
          </a:p>
        </p:txBody>
      </p:sp>
      <p:sp>
        <p:nvSpPr>
          <p:cNvPr id="490499" name="Rectangle 2"/>
          <p:cNvSpPr>
            <a:spLocks noGrp="1" noRot="1" noChangeAspect="1" noChangeArrowheads="1" noTextEdit="1"/>
          </p:cNvSpPr>
          <p:nvPr>
            <p:ph type="sldImg"/>
          </p:nvPr>
        </p:nvSpPr>
        <p:spPr>
          <a:ln/>
        </p:spPr>
      </p:sp>
      <p:sp>
        <p:nvSpPr>
          <p:cNvPr id="49050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3875068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7575">
              <a:spcBef>
                <a:spcPct val="30000"/>
              </a:spcBef>
              <a:defRPr kumimoji="1" sz="1200">
                <a:solidFill>
                  <a:schemeClr val="tx1"/>
                </a:solidFill>
                <a:latin typeface="Times New Roman" panose="02020603050405020304" pitchFamily="18" charset="0"/>
              </a:defRPr>
            </a:lvl1pPr>
            <a:lvl2pPr marL="742950" indent="-285750" defTabSz="917575">
              <a:spcBef>
                <a:spcPct val="30000"/>
              </a:spcBef>
              <a:defRPr kumimoji="1" sz="1200">
                <a:solidFill>
                  <a:schemeClr val="tx1"/>
                </a:solidFill>
                <a:latin typeface="Times New Roman" panose="02020603050405020304" pitchFamily="18" charset="0"/>
              </a:defRPr>
            </a:lvl2pPr>
            <a:lvl3pPr marL="1143000" indent="-228600" defTabSz="917575">
              <a:spcBef>
                <a:spcPct val="30000"/>
              </a:spcBef>
              <a:defRPr kumimoji="1" sz="1200">
                <a:solidFill>
                  <a:schemeClr val="tx1"/>
                </a:solidFill>
                <a:latin typeface="Times New Roman" panose="02020603050405020304" pitchFamily="18" charset="0"/>
              </a:defRPr>
            </a:lvl3pPr>
            <a:lvl4pPr marL="1600200" indent="-228600" defTabSz="917575">
              <a:spcBef>
                <a:spcPct val="30000"/>
              </a:spcBef>
              <a:defRPr kumimoji="1" sz="1200">
                <a:solidFill>
                  <a:schemeClr val="tx1"/>
                </a:solidFill>
                <a:latin typeface="Times New Roman" panose="02020603050405020304" pitchFamily="18" charset="0"/>
              </a:defRPr>
            </a:lvl4pPr>
            <a:lvl5pPr marL="2057400" indent="-228600" defTabSz="917575">
              <a:spcBef>
                <a:spcPct val="30000"/>
              </a:spcBef>
              <a:defRPr kumimoji="1" sz="1200">
                <a:solidFill>
                  <a:schemeClr val="tx1"/>
                </a:solidFill>
                <a:latin typeface="Times New Roman" panose="02020603050405020304" pitchFamily="18" charset="0"/>
              </a:defRPr>
            </a:lvl5pPr>
            <a:lvl6pPr marL="25146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75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454DF835-AC2A-4872-863F-D74C3F635455}" type="slidenum">
              <a:rPr kumimoji="0" lang="en-US" altLang="en-US" smtClean="0"/>
              <a:pPr>
                <a:spcBef>
                  <a:spcPct val="0"/>
                </a:spcBef>
              </a:pPr>
              <a:t>10</a:t>
            </a:fld>
            <a:endParaRPr kumimoji="0" lang="en-US" altLang="en-US" smtClean="0"/>
          </a:p>
        </p:txBody>
      </p:sp>
      <p:sp>
        <p:nvSpPr>
          <p:cNvPr id="492547" name="Rectangle 2"/>
          <p:cNvSpPr>
            <a:spLocks noGrp="1" noRot="1" noChangeAspect="1" noChangeArrowheads="1" noTextEdit="1"/>
          </p:cNvSpPr>
          <p:nvPr>
            <p:ph type="sldImg"/>
          </p:nvPr>
        </p:nvSpPr>
        <p:spPr>
          <a:ln/>
        </p:spPr>
      </p:sp>
      <p:sp>
        <p:nvSpPr>
          <p:cNvPr id="49254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smtClean="0"/>
          </a:p>
        </p:txBody>
      </p:sp>
    </p:spTree>
    <p:extLst>
      <p:ext uri="{BB962C8B-B14F-4D97-AF65-F5344CB8AC3E}">
        <p14:creationId xmlns:p14="http://schemas.microsoft.com/office/powerpoint/2010/main" val="3257208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AA7594-1962-482E-90EE-058EF5299FA0}"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76899-E36C-4282-BF2E-50EBA9679CCD}" type="slidenum">
              <a:rPr lang="en-US" smtClean="0"/>
              <a:t>‹#›</a:t>
            </a:fld>
            <a:endParaRPr lang="en-US"/>
          </a:p>
        </p:txBody>
      </p:sp>
    </p:spTree>
    <p:extLst>
      <p:ext uri="{BB962C8B-B14F-4D97-AF65-F5344CB8AC3E}">
        <p14:creationId xmlns:p14="http://schemas.microsoft.com/office/powerpoint/2010/main" val="42629271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AA7594-1962-482E-90EE-058EF5299FA0}"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76899-E36C-4282-BF2E-50EBA9679CCD}" type="slidenum">
              <a:rPr lang="en-US" smtClean="0"/>
              <a:t>‹#›</a:t>
            </a:fld>
            <a:endParaRPr lang="en-US"/>
          </a:p>
        </p:txBody>
      </p:sp>
    </p:spTree>
    <p:extLst>
      <p:ext uri="{BB962C8B-B14F-4D97-AF65-F5344CB8AC3E}">
        <p14:creationId xmlns:p14="http://schemas.microsoft.com/office/powerpoint/2010/main" val="1758016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AA7594-1962-482E-90EE-058EF5299FA0}"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76899-E36C-4282-BF2E-50EBA9679CCD}" type="slidenum">
              <a:rPr lang="en-US" smtClean="0"/>
              <a:t>‹#›</a:t>
            </a:fld>
            <a:endParaRPr lang="en-US"/>
          </a:p>
        </p:txBody>
      </p:sp>
    </p:spTree>
    <p:extLst>
      <p:ext uri="{BB962C8B-B14F-4D97-AF65-F5344CB8AC3E}">
        <p14:creationId xmlns:p14="http://schemas.microsoft.com/office/powerpoint/2010/main" val="2275657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0AA7594-1962-482E-90EE-058EF5299FA0}"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76899-E36C-4282-BF2E-50EBA9679CCD}" type="slidenum">
              <a:rPr lang="en-US" smtClean="0"/>
              <a:t>‹#›</a:t>
            </a:fld>
            <a:endParaRPr lang="en-US"/>
          </a:p>
        </p:txBody>
      </p:sp>
      <p:sp>
        <p:nvSpPr>
          <p:cNvPr id="8" name="Rectangle 7"/>
          <p:cNvSpPr/>
          <p:nvPr userDrawn="1"/>
        </p:nvSpPr>
        <p:spPr>
          <a:xfrm>
            <a:off x="194732" y="6019800"/>
            <a:ext cx="2954867" cy="701676"/>
          </a:xfrm>
          <a:prstGeom prst="rect">
            <a:avLst/>
          </a:prstGeom>
          <a:solidFill>
            <a:srgbClr val="434343"/>
          </a:solidFill>
          <a:ln>
            <a:solidFill>
              <a:srgbClr val="43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4732" y="5983901"/>
            <a:ext cx="2508743" cy="874099"/>
          </a:xfrm>
          <a:prstGeom prst="rect">
            <a:avLst/>
          </a:prstGeom>
        </p:spPr>
      </p:pic>
    </p:spTree>
    <p:extLst>
      <p:ext uri="{BB962C8B-B14F-4D97-AF65-F5344CB8AC3E}">
        <p14:creationId xmlns:p14="http://schemas.microsoft.com/office/powerpoint/2010/main" val="2973549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A7594-1962-482E-90EE-058EF5299FA0}"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76899-E36C-4282-BF2E-50EBA9679CCD}" type="slidenum">
              <a:rPr lang="en-US" smtClean="0"/>
              <a:t>‹#›</a:t>
            </a:fld>
            <a:endParaRPr lang="en-US"/>
          </a:p>
        </p:txBody>
      </p:sp>
    </p:spTree>
    <p:extLst>
      <p:ext uri="{BB962C8B-B14F-4D97-AF65-F5344CB8AC3E}">
        <p14:creationId xmlns:p14="http://schemas.microsoft.com/office/powerpoint/2010/main" val="2664419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AA7594-1962-482E-90EE-058EF5299FA0}"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76899-E36C-4282-BF2E-50EBA9679CCD}" type="slidenum">
              <a:rPr lang="en-US" smtClean="0"/>
              <a:t>‹#›</a:t>
            </a:fld>
            <a:endParaRPr lang="en-US"/>
          </a:p>
        </p:txBody>
      </p:sp>
    </p:spTree>
    <p:extLst>
      <p:ext uri="{BB962C8B-B14F-4D97-AF65-F5344CB8AC3E}">
        <p14:creationId xmlns:p14="http://schemas.microsoft.com/office/powerpoint/2010/main" val="3840348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AA7594-1962-482E-90EE-058EF5299FA0}"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576899-E36C-4282-BF2E-50EBA9679CCD}" type="slidenum">
              <a:rPr lang="en-US" smtClean="0"/>
              <a:t>‹#›</a:t>
            </a:fld>
            <a:endParaRPr lang="en-US"/>
          </a:p>
        </p:txBody>
      </p:sp>
    </p:spTree>
    <p:extLst>
      <p:ext uri="{BB962C8B-B14F-4D97-AF65-F5344CB8AC3E}">
        <p14:creationId xmlns:p14="http://schemas.microsoft.com/office/powerpoint/2010/main" val="2632340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AA7594-1962-482E-90EE-058EF5299FA0}"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576899-E36C-4282-BF2E-50EBA9679CCD}" type="slidenum">
              <a:rPr lang="en-US" smtClean="0"/>
              <a:t>‹#›</a:t>
            </a:fld>
            <a:endParaRPr lang="en-US"/>
          </a:p>
        </p:txBody>
      </p:sp>
    </p:spTree>
    <p:extLst>
      <p:ext uri="{BB962C8B-B14F-4D97-AF65-F5344CB8AC3E}">
        <p14:creationId xmlns:p14="http://schemas.microsoft.com/office/powerpoint/2010/main" val="1637328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A7594-1962-482E-90EE-058EF5299FA0}"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576899-E36C-4282-BF2E-50EBA9679CCD}" type="slidenum">
              <a:rPr lang="en-US" smtClean="0"/>
              <a:t>‹#›</a:t>
            </a:fld>
            <a:endParaRPr lang="en-US"/>
          </a:p>
        </p:txBody>
      </p:sp>
    </p:spTree>
    <p:extLst>
      <p:ext uri="{BB962C8B-B14F-4D97-AF65-F5344CB8AC3E}">
        <p14:creationId xmlns:p14="http://schemas.microsoft.com/office/powerpoint/2010/main" val="2365538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A7594-1962-482E-90EE-058EF5299FA0}"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76899-E36C-4282-BF2E-50EBA9679CCD}" type="slidenum">
              <a:rPr lang="en-US" smtClean="0"/>
              <a:t>‹#›</a:t>
            </a:fld>
            <a:endParaRPr lang="en-US"/>
          </a:p>
        </p:txBody>
      </p:sp>
    </p:spTree>
    <p:extLst>
      <p:ext uri="{BB962C8B-B14F-4D97-AF65-F5344CB8AC3E}">
        <p14:creationId xmlns:p14="http://schemas.microsoft.com/office/powerpoint/2010/main" val="2182413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A7594-1962-482E-90EE-058EF5299FA0}"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76899-E36C-4282-BF2E-50EBA9679CCD}" type="slidenum">
              <a:rPr lang="en-US" smtClean="0"/>
              <a:t>‹#›</a:t>
            </a:fld>
            <a:endParaRPr lang="en-US"/>
          </a:p>
        </p:txBody>
      </p:sp>
    </p:spTree>
    <p:extLst>
      <p:ext uri="{BB962C8B-B14F-4D97-AF65-F5344CB8AC3E}">
        <p14:creationId xmlns:p14="http://schemas.microsoft.com/office/powerpoint/2010/main" val="2039332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A7594-1962-482E-90EE-058EF5299FA0}" type="datetimeFigureOut">
              <a:rPr lang="en-US" smtClean="0"/>
              <a:t>9/16/2016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76899-E36C-4282-BF2E-50EBA9679CCD}" type="slidenum">
              <a:rPr lang="en-US" smtClean="0"/>
              <a:t>‹#›</a:t>
            </a:fld>
            <a:endParaRPr lang="en-US"/>
          </a:p>
        </p:txBody>
      </p:sp>
      <p:sp>
        <p:nvSpPr>
          <p:cNvPr id="7" name="Rectangle 6"/>
          <p:cNvSpPr/>
          <p:nvPr userDrawn="1"/>
        </p:nvSpPr>
        <p:spPr>
          <a:xfrm flipH="1">
            <a:off x="116417" y="6010276"/>
            <a:ext cx="2912533" cy="711200"/>
          </a:xfrm>
          <a:prstGeom prst="rect">
            <a:avLst/>
          </a:prstGeom>
          <a:solidFill>
            <a:srgbClr val="434343"/>
          </a:solidFill>
          <a:ln>
            <a:solidFill>
              <a:srgbClr val="43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14" cstate="print">
            <a:extLst>
              <a:ext uri="{BEBA8EAE-BF5A-486C-A8C5-ECC9F3942E4B}">
                <a14:imgProps xmlns:a14="http://schemas.microsoft.com/office/drawing/2010/main">
                  <a14:imgLayer r:embed="rId15">
                    <a14:imgEffect>
                      <a14:backgroundRemoval t="6647" b="89426" l="1895" r="97263">
                        <a14:foregroundMark x1="95895" y1="50453" x2="95895" y2="50453"/>
                        <a14:foregroundMark x1="95368" y1="52266" x2="95368" y2="52266"/>
                        <a14:foregroundMark x1="96105" y1="54079" x2="96105" y2="54079"/>
                        <a14:foregroundMark x1="96526" y1="52568" x2="96526" y2="52568"/>
                      </a14:backgroundRemoval>
                    </a14:imgEffect>
                  </a14:imgLayer>
                </a14:imgProps>
              </a:ext>
              <a:ext uri="{28A0092B-C50C-407E-A947-70E740481C1C}">
                <a14:useLocalDpi xmlns:a14="http://schemas.microsoft.com/office/drawing/2010/main" val="0"/>
              </a:ext>
            </a:extLst>
          </a:blip>
          <a:stretch>
            <a:fillRect/>
          </a:stretch>
        </p:blipFill>
        <p:spPr>
          <a:xfrm>
            <a:off x="136764" y="5989989"/>
            <a:ext cx="2636069" cy="918462"/>
          </a:xfrm>
          <a:prstGeom prst="rect">
            <a:avLst/>
          </a:prstGeom>
        </p:spPr>
      </p:pic>
    </p:spTree>
    <p:extLst>
      <p:ext uri="{BB962C8B-B14F-4D97-AF65-F5344CB8AC3E}">
        <p14:creationId xmlns:p14="http://schemas.microsoft.com/office/powerpoint/2010/main" val="737926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4365104"/>
            <a:ext cx="9144000" cy="2492896"/>
          </a:xfrm>
          <a:prstGeom prst="rect">
            <a:avLst/>
          </a:prstGeom>
          <a:solidFill>
            <a:srgbClr val="F6F1DE"/>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fr-CA">
              <a:solidFill>
                <a:srgbClr val="F1F0DB"/>
              </a:solidFill>
            </a:endParaRPr>
          </a:p>
        </p:txBody>
      </p:sp>
      <p:sp>
        <p:nvSpPr>
          <p:cNvPr id="4" name="Rectangle 3"/>
          <p:cNvSpPr/>
          <p:nvPr/>
        </p:nvSpPr>
        <p:spPr>
          <a:xfrm>
            <a:off x="0" y="0"/>
            <a:ext cx="9144000" cy="6858000"/>
          </a:xfrm>
          <a:prstGeom prst="rect">
            <a:avLst/>
          </a:prstGeom>
          <a:gradFill flip="none" rotWithShape="1">
            <a:gsLst>
              <a:gs pos="0">
                <a:schemeClr val="tx1">
                  <a:lumMod val="95000"/>
                  <a:lumOff val="5000"/>
                </a:schemeClr>
              </a:gs>
              <a:gs pos="100000">
                <a:schemeClr val="tx1">
                  <a:lumMod val="75000"/>
                  <a:lumOff val="25000"/>
                </a:schemeClr>
              </a:gs>
            </a:gsLst>
            <a:path path="circle">
              <a:fillToRect r="100000" b="100000"/>
            </a:path>
            <a:tileRect l="-100000" t="-100000"/>
          </a:gra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fr-CA" dirty="0"/>
          </a:p>
        </p:txBody>
      </p:sp>
      <p:sp>
        <p:nvSpPr>
          <p:cNvPr id="10" name="Rectangle 9"/>
          <p:cNvSpPr/>
          <p:nvPr/>
        </p:nvSpPr>
        <p:spPr>
          <a:xfrm>
            <a:off x="8198689" y="950032"/>
            <a:ext cx="45719" cy="2376264"/>
          </a:xfrm>
          <a:prstGeom prst="rect">
            <a:avLst/>
          </a:prstGeom>
          <a:solidFill>
            <a:srgbClr val="7030A0"/>
          </a:solidFill>
          <a:ln>
            <a:no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fr-CA"/>
          </a:p>
        </p:txBody>
      </p:sp>
      <p:sp>
        <p:nvSpPr>
          <p:cNvPr id="5" name="Rectangle 4"/>
          <p:cNvSpPr/>
          <p:nvPr/>
        </p:nvSpPr>
        <p:spPr>
          <a:xfrm>
            <a:off x="0" y="0"/>
            <a:ext cx="9144000" cy="180256"/>
          </a:xfrm>
          <a:prstGeom prst="rect">
            <a:avLst/>
          </a:prstGeom>
          <a:solidFill>
            <a:srgbClr val="7030A0"/>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fr-CA"/>
          </a:p>
        </p:txBody>
      </p:sp>
      <p:sp>
        <p:nvSpPr>
          <p:cNvPr id="11" name="Flèche droite 10"/>
          <p:cNvSpPr/>
          <p:nvPr/>
        </p:nvSpPr>
        <p:spPr>
          <a:xfrm>
            <a:off x="8347151" y="1908448"/>
            <a:ext cx="337181" cy="296652"/>
          </a:xfrm>
          <a:prstGeom prst="righ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6" name="Rectangle 15"/>
          <p:cNvSpPr/>
          <p:nvPr/>
        </p:nvSpPr>
        <p:spPr>
          <a:xfrm>
            <a:off x="0" y="5134880"/>
            <a:ext cx="9144000" cy="886408"/>
          </a:xfrm>
          <a:prstGeom prst="rect">
            <a:avLst/>
          </a:prstGeom>
          <a:solidFill>
            <a:srgbClr val="7030A0"/>
          </a:solidFill>
          <a:ln>
            <a:noFill/>
          </a:ln>
          <a:effectLst>
            <a:outerShdw blurRad="63500" sx="102000" sy="102000" algn="ctr" rotWithShape="0">
              <a:prstClr val="black">
                <a:alpha val="40000"/>
              </a:prstClr>
            </a:outerShdw>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fr-CA"/>
          </a:p>
        </p:txBody>
      </p:sp>
      <p:sp>
        <p:nvSpPr>
          <p:cNvPr id="26" name="ZoneTexte 25"/>
          <p:cNvSpPr txBox="1"/>
          <p:nvPr/>
        </p:nvSpPr>
        <p:spPr>
          <a:xfrm>
            <a:off x="6629400" y="6453336"/>
            <a:ext cx="2191072" cy="292388"/>
          </a:xfrm>
          <a:prstGeom prst="rect">
            <a:avLst/>
          </a:prstGeom>
          <a:noFill/>
        </p:spPr>
        <p:txBody>
          <a:bodyPr wrap="square" tIns="0" rtlCol="0">
            <a:spAutoFit/>
          </a:bodyPr>
          <a:lstStyle/>
          <a:p>
            <a:pPr algn="r"/>
            <a:r>
              <a:rPr lang="fr-CA" sz="1400" dirty="0" smtClean="0">
                <a:solidFill>
                  <a:schemeClr val="bg1">
                    <a:lumMod val="50000"/>
                  </a:schemeClr>
                </a:solidFill>
              </a:rPr>
              <a:t>www.</a:t>
            </a:r>
            <a:r>
              <a:rPr lang="fr-CA" sz="1600" b="1" dirty="0" smtClean="0">
                <a:solidFill>
                  <a:schemeClr val="bg1"/>
                </a:solidFill>
              </a:rPr>
              <a:t>Georgia811</a:t>
            </a:r>
            <a:r>
              <a:rPr lang="fr-CA" sz="1400" dirty="0" smtClean="0">
                <a:solidFill>
                  <a:schemeClr val="bg1">
                    <a:lumMod val="50000"/>
                  </a:schemeClr>
                </a:solidFill>
              </a:rPr>
              <a:t>.com</a:t>
            </a:r>
            <a:endParaRPr lang="fr-CA" sz="1400" dirty="0">
              <a:solidFill>
                <a:schemeClr val="bg1">
                  <a:lumMod val="50000"/>
                </a:schemeClr>
              </a:solidFill>
            </a:endParaRPr>
          </a:p>
        </p:txBody>
      </p:sp>
      <p:sp>
        <p:nvSpPr>
          <p:cNvPr id="13" name="Titre 1"/>
          <p:cNvSpPr txBox="1">
            <a:spLocks/>
          </p:cNvSpPr>
          <p:nvPr/>
        </p:nvSpPr>
        <p:spPr>
          <a:xfrm>
            <a:off x="472008" y="1621904"/>
            <a:ext cx="8466144" cy="2527176"/>
          </a:xfrm>
          <a:prstGeom prst="rect">
            <a:avLst/>
          </a:prstGeom>
        </p:spPr>
        <p:txBody>
          <a:bodyPr vert="horz" lIns="91440" tIns="45720" rIns="91440" bIns="45720" rtlCol="0" anchor="t" anchorCtr="0">
            <a:noAutofit/>
            <a:scene3d>
              <a:camera prst="orthographicFront"/>
              <a:lightRig rig="soft" dir="t">
                <a:rot lat="0" lon="0" rev="10800000"/>
              </a:lightRig>
            </a:scene3d>
            <a:sp3d>
              <a:bevelT w="27940" h="12700"/>
              <a:contourClr>
                <a:srgbClr val="DDDDDD"/>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en-US" sz="6800" b="1" cap="all" dirty="0" smtClean="0">
                <a:ln w="11430"/>
                <a:solidFill>
                  <a:srgbClr val="7030A0"/>
                </a:solidFill>
                <a:effectLst>
                  <a:outerShdw blurRad="25400" algn="tl" rotWithShape="0">
                    <a:srgbClr val="000000">
                      <a:alpha val="43000"/>
                    </a:srgbClr>
                  </a:outerShdw>
                </a:effectLst>
                <a:latin typeface="Nilland" pitchFamily="2" charset="0"/>
              </a:rPr>
              <a:t>PSC </a:t>
            </a:r>
            <a:r>
              <a:rPr lang="en-US" altLang="en-US" sz="6800" b="1" cap="all" dirty="0">
                <a:ln w="11430"/>
                <a:solidFill>
                  <a:srgbClr val="7030A0"/>
                </a:solidFill>
                <a:effectLst>
                  <a:outerShdw blurRad="25400" algn="tl" rotWithShape="0">
                    <a:srgbClr val="000000">
                      <a:alpha val="43000"/>
                    </a:srgbClr>
                  </a:outerShdw>
                </a:effectLst>
                <a:latin typeface="Nilland" pitchFamily="2" charset="0"/>
              </a:rPr>
              <a:t>RULE </a:t>
            </a:r>
            <a:r>
              <a:rPr lang="en-US" altLang="en-US" sz="6800" b="1" cap="all" dirty="0" smtClean="0">
                <a:ln w="11430"/>
                <a:solidFill>
                  <a:srgbClr val="7030A0"/>
                </a:solidFill>
                <a:effectLst>
                  <a:outerShdw blurRad="25400" algn="tl" rotWithShape="0">
                    <a:srgbClr val="000000">
                      <a:alpha val="43000"/>
                    </a:srgbClr>
                  </a:outerShdw>
                </a:effectLst>
                <a:latin typeface="Nilland" pitchFamily="2" charset="0"/>
              </a:rPr>
              <a:t>515-9-4.14 </a:t>
            </a:r>
            <a:endParaRPr lang="fr-CA" sz="6800" b="1" cap="all" dirty="0">
              <a:ln w="11430"/>
              <a:solidFill>
                <a:srgbClr val="7030A0"/>
              </a:solidFill>
              <a:effectLst>
                <a:outerShdw blurRad="25400" algn="tl" rotWithShape="0">
                  <a:srgbClr val="000000">
                    <a:alpha val="43000"/>
                  </a:srgbClr>
                </a:outerShdw>
              </a:effectLst>
              <a:latin typeface="Nilland" pitchFamily="2" charset="0"/>
            </a:endParaRPr>
          </a:p>
        </p:txBody>
      </p:sp>
      <p:sp>
        <p:nvSpPr>
          <p:cNvPr id="14" name="Sous-titre 2"/>
          <p:cNvSpPr>
            <a:spLocks noGrp="1"/>
          </p:cNvSpPr>
          <p:nvPr>
            <p:ph type="subTitle" idx="1"/>
          </p:nvPr>
        </p:nvSpPr>
        <p:spPr>
          <a:xfrm>
            <a:off x="495317" y="2780928"/>
            <a:ext cx="8153366" cy="1584176"/>
          </a:xfrm>
        </p:spPr>
        <p:txBody>
          <a:bodyPr>
            <a:noAutofit/>
          </a:bodyPr>
          <a:lstStyle/>
          <a:p>
            <a:pPr algn="l"/>
            <a:r>
              <a:rPr lang="en-US" altLang="en-US" sz="4800" cap="all" dirty="0" smtClean="0">
                <a:ln w="11430"/>
                <a:solidFill>
                  <a:schemeClr val="bg1"/>
                </a:solidFill>
                <a:effectLst>
                  <a:outerShdw blurRad="25400" algn="tl" rotWithShape="0">
                    <a:srgbClr val="000000">
                      <a:alpha val="43000"/>
                    </a:srgbClr>
                  </a:outerShdw>
                </a:effectLst>
                <a:latin typeface="Nilland" pitchFamily="2" charset="0"/>
                <a:ea typeface="+mj-ea"/>
                <a:cs typeface="+mj-cs"/>
              </a:rPr>
              <a:t>Georgia underground marking standards</a:t>
            </a:r>
            <a:endParaRPr lang="en-US" sz="4800" cap="all" dirty="0">
              <a:ln w="11430"/>
              <a:solidFill>
                <a:schemeClr val="bg1"/>
              </a:solidFill>
              <a:effectLst>
                <a:outerShdw blurRad="25400" algn="tl" rotWithShape="0">
                  <a:srgbClr val="000000">
                    <a:alpha val="43000"/>
                  </a:srgbClr>
                </a:outerShdw>
              </a:effectLst>
              <a:latin typeface="Nilland" pitchFamily="2" charset="0"/>
              <a:ea typeface="+mj-ea"/>
              <a:cs typeface="+mj-cs"/>
            </a:endParaRPr>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937" y="6011377"/>
            <a:ext cx="2636551" cy="918631"/>
          </a:xfrm>
          <a:prstGeom prst="rect">
            <a:avLst/>
          </a:prstGeom>
        </p:spPr>
      </p:pic>
    </p:spTree>
    <p:extLst>
      <p:ext uri="{BB962C8B-B14F-4D97-AF65-F5344CB8AC3E}">
        <p14:creationId xmlns:p14="http://schemas.microsoft.com/office/powerpoint/2010/main" val="1026550492"/>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250" fill="hold"/>
                                        <p:tgtEl>
                                          <p:spTgt spid="10"/>
                                        </p:tgtEl>
                                        <p:attrNameLst>
                                          <p:attrName>ppt_w</p:attrName>
                                        </p:attrNameLst>
                                      </p:cBhvr>
                                      <p:tavLst>
                                        <p:tav tm="0">
                                          <p:val>
                                            <p:fltVal val="0"/>
                                          </p:val>
                                        </p:tav>
                                        <p:tav tm="100000">
                                          <p:val>
                                            <p:strVal val="#ppt_w"/>
                                          </p:val>
                                        </p:tav>
                                      </p:tavLst>
                                    </p:anim>
                                    <p:anim calcmode="lin" valueType="num">
                                      <p:cBhvr>
                                        <p:cTn id="8" dur="250" fill="hold"/>
                                        <p:tgtEl>
                                          <p:spTgt spid="10"/>
                                        </p:tgtEl>
                                        <p:attrNameLst>
                                          <p:attrName>ppt_h</p:attrName>
                                        </p:attrNameLst>
                                      </p:cBhvr>
                                      <p:tavLst>
                                        <p:tav tm="0">
                                          <p:val>
                                            <p:fltVal val="0"/>
                                          </p:val>
                                        </p:tav>
                                        <p:tav tm="100000">
                                          <p:val>
                                            <p:strVal val="#ppt_h"/>
                                          </p:val>
                                        </p:tav>
                                      </p:tavLst>
                                    </p:anim>
                                    <p:animEffect transition="in" filter="fade">
                                      <p:cBhvr>
                                        <p:cTn id="9" dur="250"/>
                                        <p:tgtEl>
                                          <p:spTgt spid="10"/>
                                        </p:tgtEl>
                                      </p:cBhvr>
                                    </p:animEffect>
                                  </p:childTnLst>
                                </p:cTn>
                              </p:par>
                            </p:childTnLst>
                          </p:cTn>
                        </p:par>
                        <p:par>
                          <p:cTn id="10" fill="hold">
                            <p:stCondLst>
                              <p:cond delay="250"/>
                            </p:stCondLst>
                            <p:childTnLst>
                              <p:par>
                                <p:cTn id="11" presetID="12" presetClass="entr" presetSubtype="8"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250"/>
                                        <p:tgtEl>
                                          <p:spTgt spid="11"/>
                                        </p:tgtEl>
                                        <p:attrNameLst>
                                          <p:attrName>ppt_x</p:attrName>
                                        </p:attrNameLst>
                                      </p:cBhvr>
                                      <p:tavLst>
                                        <p:tav tm="0">
                                          <p:val>
                                            <p:strVal val="#ppt_x-#ppt_w*1.125000"/>
                                          </p:val>
                                        </p:tav>
                                        <p:tav tm="100000">
                                          <p:val>
                                            <p:strVal val="#ppt_x"/>
                                          </p:val>
                                        </p:tav>
                                      </p:tavLst>
                                    </p:anim>
                                    <p:animEffect transition="in" filter="wipe(right)">
                                      <p:cBhvr>
                                        <p:cTn id="14" dur="250"/>
                                        <p:tgtEl>
                                          <p:spTgt spid="11"/>
                                        </p:tgtEl>
                                      </p:cBhvr>
                                    </p:animEffect>
                                  </p:childTnLst>
                                </p:cTn>
                              </p:par>
                            </p:childTnLst>
                          </p:cTn>
                        </p:par>
                        <p:par>
                          <p:cTn id="15" fill="hold">
                            <p:stCondLst>
                              <p:cond delay="500"/>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14">
                                            <p:txEl>
                                              <p:pRg st="0" end="0"/>
                                            </p:txEl>
                                          </p:spTgt>
                                        </p:tgtEl>
                                        <p:attrNameLst>
                                          <p:attrName>style.visibility</p:attrName>
                                        </p:attrNameLst>
                                      </p:cBhvr>
                                      <p:to>
                                        <p:strVal val="visible"/>
                                      </p:to>
                                    </p:set>
                                    <p:animEffect transition="in" filter="fade">
                                      <p:cBhvr>
                                        <p:cTn id="2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p:bldP spid="1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a:ea typeface="+mj-ea"/>
                <a:cs typeface="+mj-cs"/>
              </a:rPr>
              <a:t>Other Marks</a:t>
            </a:r>
          </a:p>
        </p:txBody>
      </p:sp>
      <p:sp>
        <p:nvSpPr>
          <p:cNvPr id="227331" name="Rectangle 3"/>
          <p:cNvSpPr>
            <a:spLocks noGrp="1" noChangeArrowheads="1"/>
          </p:cNvSpPr>
          <p:nvPr>
            <p:ph idx="1"/>
          </p:nvPr>
        </p:nvSpPr>
        <p:spPr/>
        <p:txBody>
          <a:bodyPr/>
          <a:lstStyle/>
          <a:p>
            <a:pPr marL="0" indent="0" eaLnBrk="1" hangingPunct="1">
              <a:buFontTx/>
              <a:buNone/>
              <a:defRPr/>
            </a:pPr>
            <a:r>
              <a:rPr lang="en-US" dirty="0" smtClean="0">
                <a:ea typeface="+mn-ea"/>
                <a:cs typeface="+mn-cs"/>
              </a:rPr>
              <a:t>Dead ends, stub-outs, termination points, etc., shall be marked as follows </a:t>
            </a:r>
          </a:p>
        </p:txBody>
      </p:sp>
      <p:sp>
        <p:nvSpPr>
          <p:cNvPr id="491524" name="Line 5"/>
          <p:cNvSpPr>
            <a:spLocks noChangeShapeType="1"/>
          </p:cNvSpPr>
          <p:nvPr/>
        </p:nvSpPr>
        <p:spPr bwMode="auto">
          <a:xfrm>
            <a:off x="1295400" y="3810000"/>
            <a:ext cx="3200400" cy="0"/>
          </a:xfrm>
          <a:prstGeom prst="line">
            <a:avLst/>
          </a:prstGeom>
          <a:noFill/>
          <a:ln w="76200">
            <a:solidFill>
              <a:srgbClr val="FFCC00"/>
            </a:solidFill>
            <a:prstDash val="lgDash"/>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491525" name="Text Box 9"/>
          <p:cNvSpPr txBox="1">
            <a:spLocks noChangeArrowheads="1"/>
          </p:cNvSpPr>
          <p:nvPr/>
        </p:nvSpPr>
        <p:spPr bwMode="auto">
          <a:xfrm>
            <a:off x="1589088" y="3292475"/>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CC00"/>
                </a:solidFill>
                <a:latin typeface="Arial Black" panose="020B0A04020102020204" pitchFamily="34" charset="0"/>
              </a:rPr>
              <a:t>AGL</a:t>
            </a:r>
          </a:p>
        </p:txBody>
      </p:sp>
      <p:sp>
        <p:nvSpPr>
          <p:cNvPr id="491526" name="Line 10"/>
          <p:cNvSpPr>
            <a:spLocks noChangeShapeType="1"/>
          </p:cNvSpPr>
          <p:nvPr/>
        </p:nvSpPr>
        <p:spPr bwMode="auto">
          <a:xfrm>
            <a:off x="4953000" y="3810000"/>
            <a:ext cx="3200400" cy="0"/>
          </a:xfrm>
          <a:prstGeom prst="line">
            <a:avLst/>
          </a:prstGeom>
          <a:noFill/>
          <a:ln w="76200">
            <a:solidFill>
              <a:srgbClr val="FF660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527" name="Text Box 11"/>
          <p:cNvSpPr txBox="1">
            <a:spLocks noChangeArrowheads="1"/>
          </p:cNvSpPr>
          <p:nvPr/>
        </p:nvSpPr>
        <p:spPr bwMode="auto">
          <a:xfrm>
            <a:off x="6743700" y="33147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6600"/>
                </a:solidFill>
                <a:latin typeface="Arial Black" panose="020B0A04020102020204" pitchFamily="34" charset="0"/>
              </a:rPr>
              <a:t>ATT</a:t>
            </a:r>
          </a:p>
        </p:txBody>
      </p:sp>
      <p:sp>
        <p:nvSpPr>
          <p:cNvPr id="491528" name="Freeform 12"/>
          <p:cNvSpPr>
            <a:spLocks/>
          </p:cNvSpPr>
          <p:nvPr/>
        </p:nvSpPr>
        <p:spPr bwMode="auto">
          <a:xfrm>
            <a:off x="4267200" y="3429000"/>
            <a:ext cx="304800" cy="762000"/>
          </a:xfrm>
          <a:custGeom>
            <a:avLst/>
            <a:gdLst>
              <a:gd name="T0" fmla="*/ 0 w 192"/>
              <a:gd name="T1" fmla="*/ 0 h 432"/>
              <a:gd name="T2" fmla="*/ 2147483646 w 192"/>
              <a:gd name="T3" fmla="*/ 0 h 432"/>
              <a:gd name="T4" fmla="*/ 2147483646 w 192"/>
              <a:gd name="T5" fmla="*/ 2147483646 h 432"/>
              <a:gd name="T6" fmla="*/ 0 w 192"/>
              <a:gd name="T7" fmla="*/ 2147483646 h 432"/>
              <a:gd name="T8" fmla="*/ 0 60000 65536"/>
              <a:gd name="T9" fmla="*/ 0 60000 65536"/>
              <a:gd name="T10" fmla="*/ 0 60000 65536"/>
              <a:gd name="T11" fmla="*/ 0 60000 65536"/>
              <a:gd name="T12" fmla="*/ 0 w 192"/>
              <a:gd name="T13" fmla="*/ 0 h 432"/>
              <a:gd name="T14" fmla="*/ 192 w 192"/>
              <a:gd name="T15" fmla="*/ 432 h 432"/>
            </a:gdLst>
            <a:ahLst/>
            <a:cxnLst>
              <a:cxn ang="T8">
                <a:pos x="T0" y="T1"/>
              </a:cxn>
              <a:cxn ang="T9">
                <a:pos x="T2" y="T3"/>
              </a:cxn>
              <a:cxn ang="T10">
                <a:pos x="T4" y="T5"/>
              </a:cxn>
              <a:cxn ang="T11">
                <a:pos x="T6" y="T7"/>
              </a:cxn>
            </a:cxnLst>
            <a:rect l="T12" t="T13" r="T14" b="T15"/>
            <a:pathLst>
              <a:path w="192" h="432">
                <a:moveTo>
                  <a:pt x="0" y="0"/>
                </a:moveTo>
                <a:lnTo>
                  <a:pt x="192" y="0"/>
                </a:lnTo>
                <a:lnTo>
                  <a:pt x="192" y="432"/>
                </a:lnTo>
                <a:lnTo>
                  <a:pt x="0" y="432"/>
                </a:lnTo>
              </a:path>
            </a:pathLst>
          </a:custGeom>
          <a:noFill/>
          <a:ln w="76200">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1529" name="Freeform 13"/>
          <p:cNvSpPr>
            <a:spLocks/>
          </p:cNvSpPr>
          <p:nvPr/>
        </p:nvSpPr>
        <p:spPr bwMode="auto">
          <a:xfrm rot="10800000">
            <a:off x="4800600" y="3429000"/>
            <a:ext cx="304800" cy="762000"/>
          </a:xfrm>
          <a:custGeom>
            <a:avLst/>
            <a:gdLst>
              <a:gd name="T0" fmla="*/ 0 w 192"/>
              <a:gd name="T1" fmla="*/ 0 h 432"/>
              <a:gd name="T2" fmla="*/ 2147483646 w 192"/>
              <a:gd name="T3" fmla="*/ 0 h 432"/>
              <a:gd name="T4" fmla="*/ 2147483646 w 192"/>
              <a:gd name="T5" fmla="*/ 2147483646 h 432"/>
              <a:gd name="T6" fmla="*/ 0 w 192"/>
              <a:gd name="T7" fmla="*/ 2147483646 h 432"/>
              <a:gd name="T8" fmla="*/ 0 60000 65536"/>
              <a:gd name="T9" fmla="*/ 0 60000 65536"/>
              <a:gd name="T10" fmla="*/ 0 60000 65536"/>
              <a:gd name="T11" fmla="*/ 0 60000 65536"/>
              <a:gd name="T12" fmla="*/ 0 w 192"/>
              <a:gd name="T13" fmla="*/ 0 h 432"/>
              <a:gd name="T14" fmla="*/ 192 w 192"/>
              <a:gd name="T15" fmla="*/ 432 h 432"/>
            </a:gdLst>
            <a:ahLst/>
            <a:cxnLst>
              <a:cxn ang="T8">
                <a:pos x="T0" y="T1"/>
              </a:cxn>
              <a:cxn ang="T9">
                <a:pos x="T2" y="T3"/>
              </a:cxn>
              <a:cxn ang="T10">
                <a:pos x="T4" y="T5"/>
              </a:cxn>
              <a:cxn ang="T11">
                <a:pos x="T6" y="T7"/>
              </a:cxn>
            </a:cxnLst>
            <a:rect l="T12" t="T13" r="T14" b="T15"/>
            <a:pathLst>
              <a:path w="192" h="432">
                <a:moveTo>
                  <a:pt x="0" y="0"/>
                </a:moveTo>
                <a:lnTo>
                  <a:pt x="192" y="0"/>
                </a:lnTo>
                <a:lnTo>
                  <a:pt x="192" y="432"/>
                </a:lnTo>
                <a:lnTo>
                  <a:pt x="0" y="432"/>
                </a:lnTo>
              </a:path>
            </a:pathLst>
          </a:custGeom>
          <a:noFill/>
          <a:ln w="76200">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4016435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eaLnBrk="1" hangingPunct="1">
              <a:defRPr/>
            </a:pPr>
            <a:r>
              <a:rPr>
                <a:ea typeface="+mj-ea"/>
                <a:cs typeface="+mj-cs"/>
              </a:rPr>
              <a:t>Connecting Lines &amp; Lines that Change Direction</a:t>
            </a:r>
          </a:p>
        </p:txBody>
      </p:sp>
      <p:sp>
        <p:nvSpPr>
          <p:cNvPr id="228355" name="Rectangle 3"/>
          <p:cNvSpPr>
            <a:spLocks noGrp="1" noChangeArrowheads="1"/>
          </p:cNvSpPr>
          <p:nvPr>
            <p:ph idx="1"/>
          </p:nvPr>
        </p:nvSpPr>
        <p:spPr>
          <a:xfrm>
            <a:off x="457200" y="1981200"/>
            <a:ext cx="8229600" cy="4144963"/>
          </a:xfrm>
        </p:spPr>
        <p:txBody>
          <a:bodyPr/>
          <a:lstStyle/>
          <a:p>
            <a:pPr marL="0" indent="0" eaLnBrk="1" hangingPunct="1">
              <a:buFontTx/>
              <a:buNone/>
              <a:defRPr/>
            </a:pPr>
            <a:r>
              <a:rPr lang="en-US" dirty="0" smtClean="0">
                <a:ea typeface="+mn-ea"/>
                <a:cs typeface="+mn-cs"/>
              </a:rPr>
              <a:t>Lines that have connections (e.g., T's or Y’s) or changes in directions shall be clearly indicated. </a:t>
            </a:r>
          </a:p>
          <a:p>
            <a:pPr eaLnBrk="1" hangingPunct="1">
              <a:defRPr/>
            </a:pPr>
            <a:endParaRPr lang="en-US" dirty="0" smtClean="0">
              <a:ea typeface="+mn-ea"/>
              <a:cs typeface="+mn-cs"/>
            </a:endParaRPr>
          </a:p>
        </p:txBody>
      </p:sp>
      <p:sp>
        <p:nvSpPr>
          <p:cNvPr id="493572" name="Line 5"/>
          <p:cNvSpPr>
            <a:spLocks noChangeShapeType="1"/>
          </p:cNvSpPr>
          <p:nvPr/>
        </p:nvSpPr>
        <p:spPr bwMode="auto">
          <a:xfrm>
            <a:off x="1295400" y="4267200"/>
            <a:ext cx="6096000" cy="0"/>
          </a:xfrm>
          <a:prstGeom prst="line">
            <a:avLst/>
          </a:prstGeom>
          <a:noFill/>
          <a:ln w="38100">
            <a:solidFill>
              <a:srgbClr val="0000FF"/>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3573" name="Text Box 6"/>
          <p:cNvSpPr txBox="1">
            <a:spLocks noChangeArrowheads="1"/>
          </p:cNvSpPr>
          <p:nvPr/>
        </p:nvSpPr>
        <p:spPr bwMode="auto">
          <a:xfrm>
            <a:off x="6089650" y="3786188"/>
            <a:ext cx="838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000">
                <a:solidFill>
                  <a:srgbClr val="00B0F0"/>
                </a:solidFill>
              </a:rPr>
              <a:t>MWA</a:t>
            </a:r>
          </a:p>
        </p:txBody>
      </p:sp>
      <p:sp>
        <p:nvSpPr>
          <p:cNvPr id="493574" name="Text Box 7"/>
          <p:cNvSpPr txBox="1">
            <a:spLocks noChangeArrowheads="1"/>
          </p:cNvSpPr>
          <p:nvPr/>
        </p:nvSpPr>
        <p:spPr bwMode="auto">
          <a:xfrm>
            <a:off x="1600200" y="3862388"/>
            <a:ext cx="838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000">
                <a:solidFill>
                  <a:srgbClr val="00B0F0"/>
                </a:solidFill>
              </a:rPr>
              <a:t>MWA</a:t>
            </a:r>
          </a:p>
        </p:txBody>
      </p:sp>
      <p:sp>
        <p:nvSpPr>
          <p:cNvPr id="493575" name="Line 8"/>
          <p:cNvSpPr>
            <a:spLocks noChangeShapeType="1"/>
          </p:cNvSpPr>
          <p:nvPr/>
        </p:nvSpPr>
        <p:spPr bwMode="auto">
          <a:xfrm>
            <a:off x="1295400" y="4800600"/>
            <a:ext cx="6096000" cy="0"/>
          </a:xfrm>
          <a:prstGeom prst="line">
            <a:avLst/>
          </a:prstGeom>
          <a:noFill/>
          <a:ln w="38100">
            <a:solidFill>
              <a:srgbClr val="FF66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3576" name="Text Box 9"/>
          <p:cNvSpPr txBox="1">
            <a:spLocks noChangeArrowheads="1"/>
          </p:cNvSpPr>
          <p:nvPr/>
        </p:nvSpPr>
        <p:spPr bwMode="auto">
          <a:xfrm>
            <a:off x="6134100" y="43688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6600"/>
                </a:solidFill>
                <a:latin typeface="Arial Black" panose="020B0A04020102020204" pitchFamily="34" charset="0"/>
              </a:rPr>
              <a:t>ATT</a:t>
            </a:r>
          </a:p>
        </p:txBody>
      </p:sp>
      <p:sp>
        <p:nvSpPr>
          <p:cNvPr id="493577" name="Text Box 10"/>
          <p:cNvSpPr txBox="1">
            <a:spLocks noChangeArrowheads="1"/>
          </p:cNvSpPr>
          <p:nvPr/>
        </p:nvSpPr>
        <p:spPr bwMode="auto">
          <a:xfrm>
            <a:off x="1600200" y="43053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6600"/>
                </a:solidFill>
                <a:latin typeface="Arial Black" panose="020B0A04020102020204" pitchFamily="34" charset="0"/>
              </a:rPr>
              <a:t>ATT</a:t>
            </a:r>
          </a:p>
        </p:txBody>
      </p:sp>
      <p:sp>
        <p:nvSpPr>
          <p:cNvPr id="493578" name="Line 11"/>
          <p:cNvSpPr>
            <a:spLocks noChangeShapeType="1"/>
          </p:cNvSpPr>
          <p:nvPr/>
        </p:nvSpPr>
        <p:spPr bwMode="auto">
          <a:xfrm>
            <a:off x="4343400" y="4343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3579" name="Line 12"/>
          <p:cNvSpPr>
            <a:spLocks noChangeShapeType="1"/>
          </p:cNvSpPr>
          <p:nvPr/>
        </p:nvSpPr>
        <p:spPr bwMode="auto">
          <a:xfrm flipV="1">
            <a:off x="4876800" y="3505200"/>
            <a:ext cx="0" cy="762000"/>
          </a:xfrm>
          <a:prstGeom prst="line">
            <a:avLst/>
          </a:prstGeom>
          <a:noFill/>
          <a:ln w="38100">
            <a:solidFill>
              <a:srgbClr val="0000FF"/>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493580" name="Line 13"/>
          <p:cNvSpPr>
            <a:spLocks noChangeShapeType="1"/>
          </p:cNvSpPr>
          <p:nvPr/>
        </p:nvSpPr>
        <p:spPr bwMode="auto">
          <a:xfrm flipV="1">
            <a:off x="3962400" y="4267200"/>
            <a:ext cx="0" cy="762000"/>
          </a:xfrm>
          <a:prstGeom prst="line">
            <a:avLst/>
          </a:prstGeom>
          <a:noFill/>
          <a:ln w="38100">
            <a:solidFill>
              <a:srgbClr val="0000FF"/>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493581" name="Text Box 14"/>
          <p:cNvSpPr txBox="1">
            <a:spLocks noChangeArrowheads="1"/>
          </p:cNvSpPr>
          <p:nvPr/>
        </p:nvSpPr>
        <p:spPr bwMode="auto">
          <a:xfrm>
            <a:off x="4419600" y="30480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00B0F0"/>
                </a:solidFill>
                <a:latin typeface="Arial Black" panose="020B0A04020102020204" pitchFamily="34" charset="0"/>
              </a:rPr>
              <a:t>MWA</a:t>
            </a:r>
          </a:p>
        </p:txBody>
      </p:sp>
      <p:sp>
        <p:nvSpPr>
          <p:cNvPr id="493582" name="Text Box 15"/>
          <p:cNvSpPr txBox="1">
            <a:spLocks noChangeArrowheads="1"/>
          </p:cNvSpPr>
          <p:nvPr/>
        </p:nvSpPr>
        <p:spPr bwMode="auto">
          <a:xfrm>
            <a:off x="3505200" y="5105400"/>
            <a:ext cx="838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000">
                <a:solidFill>
                  <a:srgbClr val="00B0F0"/>
                </a:solidFill>
              </a:rPr>
              <a:t>MWA</a:t>
            </a:r>
          </a:p>
        </p:txBody>
      </p:sp>
      <p:sp>
        <p:nvSpPr>
          <p:cNvPr id="493583" name="Line 16"/>
          <p:cNvSpPr>
            <a:spLocks noChangeShapeType="1"/>
          </p:cNvSpPr>
          <p:nvPr/>
        </p:nvSpPr>
        <p:spPr bwMode="auto">
          <a:xfrm>
            <a:off x="4114800" y="3733800"/>
            <a:ext cx="762000" cy="304800"/>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93584" name="Line 17"/>
          <p:cNvSpPr>
            <a:spLocks noChangeShapeType="1"/>
          </p:cNvSpPr>
          <p:nvPr/>
        </p:nvSpPr>
        <p:spPr bwMode="auto">
          <a:xfrm>
            <a:off x="3962400" y="4876800"/>
            <a:ext cx="838200" cy="609600"/>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93585" name="Line 18"/>
          <p:cNvSpPr>
            <a:spLocks noChangeShapeType="1"/>
          </p:cNvSpPr>
          <p:nvPr/>
        </p:nvSpPr>
        <p:spPr bwMode="auto">
          <a:xfrm>
            <a:off x="4114800" y="3733800"/>
            <a:ext cx="381000" cy="533400"/>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93586" name="Text Box 19"/>
          <p:cNvSpPr txBox="1">
            <a:spLocks noChangeArrowheads="1"/>
          </p:cNvSpPr>
          <p:nvPr/>
        </p:nvSpPr>
        <p:spPr bwMode="auto">
          <a:xfrm>
            <a:off x="2057400" y="3505200"/>
            <a:ext cx="2438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1800" i="1"/>
              <a:t>Line</a:t>
            </a:r>
            <a:r>
              <a:rPr lang="en-US" altLang="en-US" sz="2800" i="1"/>
              <a:t> </a:t>
            </a:r>
            <a:r>
              <a:rPr lang="en-US" altLang="en-US" sz="1600" i="1"/>
              <a:t>Connections</a:t>
            </a:r>
          </a:p>
        </p:txBody>
      </p:sp>
      <p:sp>
        <p:nvSpPr>
          <p:cNvPr id="16404" name="Text Box 20"/>
          <p:cNvSpPr txBox="1">
            <a:spLocks noChangeArrowheads="1"/>
          </p:cNvSpPr>
          <p:nvPr/>
        </p:nvSpPr>
        <p:spPr bwMode="auto">
          <a:xfrm>
            <a:off x="4870450" y="5155406"/>
            <a:ext cx="2057400" cy="641350"/>
          </a:xfrm>
          <a:prstGeom prst="rect">
            <a:avLst/>
          </a:prstGeom>
          <a:noFill/>
          <a:ln w="9525">
            <a:noFill/>
            <a:miter lim="800000"/>
            <a:headEnd/>
            <a:tailEnd/>
          </a:ln>
          <a:effectLst>
            <a:outerShdw algn="ctr" rotWithShape="0">
              <a:schemeClr val="bg2"/>
            </a:outerShdw>
          </a:effectLst>
        </p:spPr>
        <p:txBody>
          <a:bodyPr>
            <a:spAutoFit/>
          </a:bodyPr>
          <a:lstStyle/>
          <a:p>
            <a:pPr eaLnBrk="1" hangingPunct="1">
              <a:spcBef>
                <a:spcPct val="50000"/>
              </a:spcBef>
              <a:defRPr/>
            </a:pPr>
            <a:r>
              <a:rPr lang="en-US" sz="1800" b="1" i="1" dirty="0">
                <a:latin typeface="Arial" charset="0"/>
                <a:ea typeface="+mn-ea"/>
              </a:rPr>
              <a:t>Lines Cross but do not connect</a:t>
            </a:r>
          </a:p>
        </p:txBody>
      </p:sp>
    </p:spTree>
    <p:extLst>
      <p:ext uri="{BB962C8B-B14F-4D97-AF65-F5344CB8AC3E}">
        <p14:creationId xmlns:p14="http://schemas.microsoft.com/office/powerpoint/2010/main" val="1335822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a:ea typeface="+mj-ea"/>
                <a:cs typeface="+mj-cs"/>
              </a:rPr>
              <a:t>Splice Pits</a:t>
            </a:r>
          </a:p>
        </p:txBody>
      </p:sp>
      <p:sp>
        <p:nvSpPr>
          <p:cNvPr id="229379" name="Rectangle 3"/>
          <p:cNvSpPr>
            <a:spLocks noGrp="1" noChangeArrowheads="1"/>
          </p:cNvSpPr>
          <p:nvPr>
            <p:ph idx="1"/>
          </p:nvPr>
        </p:nvSpPr>
        <p:spPr>
          <a:xfrm>
            <a:off x="457200" y="1570038"/>
            <a:ext cx="8382000" cy="4525962"/>
          </a:xfrm>
        </p:spPr>
        <p:txBody>
          <a:bodyPr/>
          <a:lstStyle/>
          <a:p>
            <a:pPr marL="0" indent="0" eaLnBrk="1" hangingPunct="1">
              <a:buFontTx/>
              <a:buNone/>
              <a:defRPr/>
            </a:pPr>
            <a:r>
              <a:rPr lang="en-US" sz="2800" dirty="0" smtClean="0">
                <a:ea typeface="+mn-ea"/>
                <a:cs typeface="+mn-cs"/>
              </a:rPr>
              <a:t>In areas where cables are spliced, the facilities should be located individually as far as possible on both sides of the splice. When the signal is distorted due to the near proximity to the splice, use a circle with “SP”. </a:t>
            </a:r>
          </a:p>
        </p:txBody>
      </p:sp>
      <p:sp>
        <p:nvSpPr>
          <p:cNvPr id="495620" name="Oval 5"/>
          <p:cNvSpPr>
            <a:spLocks noChangeArrowheads="1"/>
          </p:cNvSpPr>
          <p:nvPr/>
        </p:nvSpPr>
        <p:spPr bwMode="auto">
          <a:xfrm>
            <a:off x="3848100" y="4024223"/>
            <a:ext cx="1447800" cy="1447800"/>
          </a:xfrm>
          <a:prstGeom prst="ellipse">
            <a:avLst/>
          </a:prstGeom>
          <a:noFill/>
          <a:ln w="38100">
            <a:solidFill>
              <a:srgbClr val="FF66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495621" name="Line 6"/>
          <p:cNvSpPr>
            <a:spLocks noChangeShapeType="1"/>
          </p:cNvSpPr>
          <p:nvPr/>
        </p:nvSpPr>
        <p:spPr bwMode="auto">
          <a:xfrm>
            <a:off x="5295900" y="4965939"/>
            <a:ext cx="2438400" cy="0"/>
          </a:xfrm>
          <a:prstGeom prst="line">
            <a:avLst/>
          </a:prstGeom>
          <a:noFill/>
          <a:ln w="38100">
            <a:solidFill>
              <a:srgbClr val="FF66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5622" name="Line 8"/>
          <p:cNvSpPr>
            <a:spLocks noChangeShapeType="1"/>
          </p:cNvSpPr>
          <p:nvPr/>
        </p:nvSpPr>
        <p:spPr bwMode="auto">
          <a:xfrm flipH="1">
            <a:off x="1866900" y="4965939"/>
            <a:ext cx="1981200" cy="0"/>
          </a:xfrm>
          <a:prstGeom prst="line">
            <a:avLst/>
          </a:prstGeom>
          <a:noFill/>
          <a:ln w="44450">
            <a:solidFill>
              <a:srgbClr val="FF66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5623" name="Line 9"/>
          <p:cNvSpPr>
            <a:spLocks noChangeShapeType="1"/>
          </p:cNvSpPr>
          <p:nvPr/>
        </p:nvSpPr>
        <p:spPr bwMode="auto">
          <a:xfrm flipV="1">
            <a:off x="5134874" y="3327311"/>
            <a:ext cx="914400" cy="990600"/>
          </a:xfrm>
          <a:prstGeom prst="line">
            <a:avLst/>
          </a:prstGeom>
          <a:noFill/>
          <a:ln w="38100">
            <a:solidFill>
              <a:srgbClr val="FF660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5624" name="Text Box 10"/>
          <p:cNvSpPr txBox="1">
            <a:spLocks noChangeArrowheads="1"/>
          </p:cNvSpPr>
          <p:nvPr/>
        </p:nvSpPr>
        <p:spPr bwMode="auto">
          <a:xfrm>
            <a:off x="4305300" y="4427987"/>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dirty="0">
                <a:solidFill>
                  <a:srgbClr val="FF6600"/>
                </a:solidFill>
              </a:rPr>
              <a:t>SP</a:t>
            </a:r>
          </a:p>
        </p:txBody>
      </p:sp>
      <p:sp>
        <p:nvSpPr>
          <p:cNvPr id="495625" name="Text Box 12"/>
          <p:cNvSpPr txBox="1">
            <a:spLocks noChangeArrowheads="1"/>
          </p:cNvSpPr>
          <p:nvPr/>
        </p:nvSpPr>
        <p:spPr bwMode="auto">
          <a:xfrm>
            <a:off x="5486400" y="396072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6600"/>
                </a:solidFill>
                <a:latin typeface="Bazooka"/>
              </a:rPr>
              <a:t>ATT</a:t>
            </a:r>
          </a:p>
        </p:txBody>
      </p:sp>
      <p:sp>
        <p:nvSpPr>
          <p:cNvPr id="495626" name="Text Box 13"/>
          <p:cNvSpPr txBox="1">
            <a:spLocks noChangeArrowheads="1"/>
          </p:cNvSpPr>
          <p:nvPr/>
        </p:nvSpPr>
        <p:spPr bwMode="auto">
          <a:xfrm>
            <a:off x="2438400" y="5081588"/>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6600"/>
                </a:solidFill>
                <a:latin typeface="Bazooka"/>
              </a:rPr>
              <a:t>ATT</a:t>
            </a:r>
          </a:p>
        </p:txBody>
      </p:sp>
      <p:sp>
        <p:nvSpPr>
          <p:cNvPr id="495627" name="Text Box 14"/>
          <p:cNvSpPr txBox="1">
            <a:spLocks noChangeArrowheads="1"/>
          </p:cNvSpPr>
          <p:nvPr/>
        </p:nvSpPr>
        <p:spPr bwMode="auto">
          <a:xfrm>
            <a:off x="6477000" y="5081588"/>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6600"/>
                </a:solidFill>
                <a:latin typeface="Bazooka"/>
              </a:rPr>
              <a:t>ATT</a:t>
            </a:r>
          </a:p>
        </p:txBody>
      </p:sp>
    </p:spTree>
    <p:extLst>
      <p:ext uri="{BB962C8B-B14F-4D97-AF65-F5344CB8AC3E}">
        <p14:creationId xmlns:p14="http://schemas.microsoft.com/office/powerpoint/2010/main" val="26639154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a:ea typeface="+mj-ea"/>
                <a:cs typeface="+mj-cs"/>
              </a:rPr>
              <a:t>Offsets</a:t>
            </a:r>
          </a:p>
        </p:txBody>
      </p:sp>
      <p:sp>
        <p:nvSpPr>
          <p:cNvPr id="230403" name="Rectangle 3"/>
          <p:cNvSpPr>
            <a:spLocks noGrp="1" noChangeArrowheads="1"/>
          </p:cNvSpPr>
          <p:nvPr>
            <p:ph idx="1"/>
          </p:nvPr>
        </p:nvSpPr>
        <p:spPr/>
        <p:txBody>
          <a:bodyPr/>
          <a:lstStyle/>
          <a:p>
            <a:pPr eaLnBrk="1" hangingPunct="1">
              <a:defRPr/>
            </a:pPr>
            <a:r>
              <a:rPr lang="en-US" dirty="0" smtClean="0">
                <a:ea typeface="+mn-ea"/>
                <a:cs typeface="+mn-cs"/>
              </a:rPr>
              <a:t>In areas of high construction traffic, offsets shall be placed on a permanent surface, spaced every third or fourth mark. Use only in conjunction with marks placed above a facility. </a:t>
            </a:r>
          </a:p>
          <a:p>
            <a:pPr eaLnBrk="1" hangingPunct="1">
              <a:defRPr/>
            </a:pPr>
            <a:endParaRPr lang="en-US" dirty="0" smtClean="0">
              <a:ea typeface="+mn-ea"/>
              <a:cs typeface="+mn-cs"/>
            </a:endParaRPr>
          </a:p>
        </p:txBody>
      </p:sp>
      <p:sp>
        <p:nvSpPr>
          <p:cNvPr id="497668" name="Line 6"/>
          <p:cNvSpPr>
            <a:spLocks noChangeShapeType="1"/>
          </p:cNvSpPr>
          <p:nvPr/>
        </p:nvSpPr>
        <p:spPr bwMode="auto">
          <a:xfrm flipV="1">
            <a:off x="990600" y="5360988"/>
            <a:ext cx="7162800" cy="0"/>
          </a:xfrm>
          <a:prstGeom prst="line">
            <a:avLst/>
          </a:prstGeom>
          <a:noFill/>
          <a:ln w="76200">
            <a:solidFill>
              <a:srgbClr val="FFCC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7669" name="Text Box 8"/>
          <p:cNvSpPr txBox="1">
            <a:spLocks noChangeArrowheads="1"/>
          </p:cNvSpPr>
          <p:nvPr/>
        </p:nvSpPr>
        <p:spPr bwMode="auto">
          <a:xfrm>
            <a:off x="6493684" y="4718846"/>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Bazooka"/>
              </a:rPr>
              <a:t>CTV 16’</a:t>
            </a:r>
          </a:p>
        </p:txBody>
      </p:sp>
      <p:sp>
        <p:nvSpPr>
          <p:cNvPr id="497670" name="Line 9"/>
          <p:cNvSpPr>
            <a:spLocks noChangeShapeType="1"/>
          </p:cNvSpPr>
          <p:nvPr/>
        </p:nvSpPr>
        <p:spPr bwMode="auto">
          <a:xfrm>
            <a:off x="3099758" y="4001294"/>
            <a:ext cx="0" cy="762000"/>
          </a:xfrm>
          <a:prstGeom prst="line">
            <a:avLst/>
          </a:prstGeom>
          <a:noFill/>
          <a:ln w="5715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7671" name="Text Box 10"/>
          <p:cNvSpPr txBox="1">
            <a:spLocks noChangeArrowheads="1"/>
          </p:cNvSpPr>
          <p:nvPr/>
        </p:nvSpPr>
        <p:spPr bwMode="auto">
          <a:xfrm>
            <a:off x="2438400" y="3422651"/>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Bazooka"/>
              </a:rPr>
              <a:t>CTV 16’</a:t>
            </a:r>
          </a:p>
        </p:txBody>
      </p:sp>
      <p:sp>
        <p:nvSpPr>
          <p:cNvPr id="497672" name="Line 11"/>
          <p:cNvSpPr>
            <a:spLocks noChangeShapeType="1"/>
          </p:cNvSpPr>
          <p:nvPr/>
        </p:nvSpPr>
        <p:spPr bwMode="auto">
          <a:xfrm>
            <a:off x="2743200" y="4978879"/>
            <a:ext cx="762000" cy="0"/>
          </a:xfrm>
          <a:prstGeom prst="line">
            <a:avLst/>
          </a:prstGeom>
          <a:noFill/>
          <a:ln w="57150">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7673" name="Line 12"/>
          <p:cNvSpPr>
            <a:spLocks noChangeShapeType="1"/>
          </p:cNvSpPr>
          <p:nvPr/>
        </p:nvSpPr>
        <p:spPr bwMode="auto">
          <a:xfrm>
            <a:off x="5638800" y="4001294"/>
            <a:ext cx="0" cy="762000"/>
          </a:xfrm>
          <a:prstGeom prst="line">
            <a:avLst/>
          </a:prstGeom>
          <a:noFill/>
          <a:ln w="5715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7674" name="Text Box 13"/>
          <p:cNvSpPr txBox="1">
            <a:spLocks noChangeArrowheads="1"/>
          </p:cNvSpPr>
          <p:nvPr/>
        </p:nvSpPr>
        <p:spPr bwMode="auto">
          <a:xfrm>
            <a:off x="4895850" y="3390107"/>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Bazooka"/>
              </a:rPr>
              <a:t>CTV 16’</a:t>
            </a:r>
          </a:p>
        </p:txBody>
      </p:sp>
      <p:sp>
        <p:nvSpPr>
          <p:cNvPr id="497675" name="Line 14"/>
          <p:cNvSpPr>
            <a:spLocks noChangeShapeType="1"/>
          </p:cNvSpPr>
          <p:nvPr/>
        </p:nvSpPr>
        <p:spPr bwMode="auto">
          <a:xfrm>
            <a:off x="5382524" y="4978879"/>
            <a:ext cx="762000" cy="0"/>
          </a:xfrm>
          <a:prstGeom prst="line">
            <a:avLst/>
          </a:prstGeom>
          <a:noFill/>
          <a:ln w="57150">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7676" name="Text Box 10"/>
          <p:cNvSpPr txBox="1">
            <a:spLocks noChangeArrowheads="1"/>
          </p:cNvSpPr>
          <p:nvPr/>
        </p:nvSpPr>
        <p:spPr bwMode="auto">
          <a:xfrm>
            <a:off x="1219200" y="4764090"/>
            <a:ext cx="152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Bazooka"/>
              </a:rPr>
              <a:t>CTV 16’</a:t>
            </a:r>
          </a:p>
        </p:txBody>
      </p:sp>
    </p:spTree>
    <p:extLst>
      <p:ext uri="{BB962C8B-B14F-4D97-AF65-F5344CB8AC3E}">
        <p14:creationId xmlns:p14="http://schemas.microsoft.com/office/powerpoint/2010/main" val="24050905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a:ea typeface="+mj-ea"/>
                <a:cs typeface="+mj-cs"/>
              </a:rPr>
              <a:t>Manholes and Valves</a:t>
            </a:r>
          </a:p>
        </p:txBody>
      </p:sp>
      <p:sp>
        <p:nvSpPr>
          <p:cNvPr id="231427" name="Rectangle 3"/>
          <p:cNvSpPr>
            <a:spLocks noGrp="1" noChangeArrowheads="1"/>
          </p:cNvSpPr>
          <p:nvPr>
            <p:ph idx="1"/>
          </p:nvPr>
        </p:nvSpPr>
        <p:spPr>
          <a:xfrm>
            <a:off x="685800" y="1529751"/>
            <a:ext cx="7772400" cy="4114800"/>
          </a:xfrm>
        </p:spPr>
        <p:txBody>
          <a:bodyPr/>
          <a:lstStyle/>
          <a:p>
            <a:pPr marL="0" indent="0" eaLnBrk="1" hangingPunct="1">
              <a:buFontTx/>
              <a:buNone/>
              <a:defRPr/>
            </a:pPr>
            <a:r>
              <a:rPr lang="en-US" dirty="0" smtClean="0">
                <a:ea typeface="+mn-ea"/>
                <a:cs typeface="+mn-cs"/>
              </a:rPr>
              <a:t>Manholes and valves shall be identified by using a circle and letters if they are not visible (dirt covering valve boxes or pavement covering manhole cover). </a:t>
            </a:r>
          </a:p>
        </p:txBody>
      </p:sp>
      <p:sp>
        <p:nvSpPr>
          <p:cNvPr id="499716" name="Oval 5"/>
          <p:cNvSpPr>
            <a:spLocks noChangeArrowheads="1"/>
          </p:cNvSpPr>
          <p:nvPr/>
        </p:nvSpPr>
        <p:spPr bwMode="auto">
          <a:xfrm>
            <a:off x="1828800" y="3886200"/>
            <a:ext cx="1676400" cy="1524000"/>
          </a:xfrm>
          <a:prstGeom prst="ellipse">
            <a:avLst/>
          </a:prstGeom>
          <a:noFill/>
          <a:ln w="571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499717" name="Text Box 6"/>
          <p:cNvSpPr txBox="1">
            <a:spLocks noChangeArrowheads="1"/>
          </p:cNvSpPr>
          <p:nvPr/>
        </p:nvSpPr>
        <p:spPr bwMode="auto">
          <a:xfrm>
            <a:off x="2276475" y="4053681"/>
            <a:ext cx="9906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7200" b="0" dirty="0">
                <a:solidFill>
                  <a:srgbClr val="0070C0"/>
                </a:solidFill>
                <a:latin typeface="Bazooka"/>
              </a:rPr>
              <a:t>V</a:t>
            </a:r>
          </a:p>
        </p:txBody>
      </p:sp>
      <p:sp>
        <p:nvSpPr>
          <p:cNvPr id="499718" name="Oval 7"/>
          <p:cNvSpPr>
            <a:spLocks noChangeArrowheads="1"/>
          </p:cNvSpPr>
          <p:nvPr/>
        </p:nvSpPr>
        <p:spPr bwMode="auto">
          <a:xfrm>
            <a:off x="4876800" y="3810000"/>
            <a:ext cx="1676400" cy="1524000"/>
          </a:xfrm>
          <a:prstGeom prst="ellipse">
            <a:avLst/>
          </a:prstGeom>
          <a:noFill/>
          <a:ln w="5715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499719" name="Text Box 8"/>
          <p:cNvSpPr txBox="1">
            <a:spLocks noChangeArrowheads="1"/>
          </p:cNvSpPr>
          <p:nvPr/>
        </p:nvSpPr>
        <p:spPr bwMode="auto">
          <a:xfrm>
            <a:off x="5257800" y="4038600"/>
            <a:ext cx="16764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7200" b="0">
                <a:solidFill>
                  <a:srgbClr val="008000"/>
                </a:solidFill>
                <a:latin typeface="Bazooka"/>
              </a:rPr>
              <a:t>M</a:t>
            </a:r>
          </a:p>
        </p:txBody>
      </p:sp>
    </p:spTree>
    <p:extLst>
      <p:ext uri="{BB962C8B-B14F-4D97-AF65-F5344CB8AC3E}">
        <p14:creationId xmlns:p14="http://schemas.microsoft.com/office/powerpoint/2010/main" val="2573204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a:ea typeface="+mj-ea"/>
                <a:cs typeface="+mj-cs"/>
              </a:rPr>
              <a:t>Unlocatable Sewer Laterals</a:t>
            </a:r>
          </a:p>
        </p:txBody>
      </p:sp>
      <p:sp>
        <p:nvSpPr>
          <p:cNvPr id="232451" name="Rectangle 3"/>
          <p:cNvSpPr>
            <a:spLocks noGrp="1" noChangeArrowheads="1"/>
          </p:cNvSpPr>
          <p:nvPr>
            <p:ph idx="1"/>
          </p:nvPr>
        </p:nvSpPr>
        <p:spPr>
          <a:xfrm>
            <a:off x="457200" y="1570038"/>
            <a:ext cx="8229600" cy="1782762"/>
          </a:xfrm>
        </p:spPr>
        <p:txBody>
          <a:bodyPr/>
          <a:lstStyle/>
          <a:p>
            <a:pPr marL="0" indent="0" eaLnBrk="1" hangingPunct="1">
              <a:buFontTx/>
              <a:buNone/>
              <a:defRPr/>
            </a:pPr>
            <a:r>
              <a:rPr lang="en-US" sz="2800" dirty="0" err="1" smtClean="0">
                <a:ea typeface="+mn-ea"/>
                <a:cs typeface="+mn-cs"/>
              </a:rPr>
              <a:t>Unlocateable</a:t>
            </a:r>
            <a:r>
              <a:rPr lang="en-US" sz="2800" dirty="0" smtClean="0">
                <a:ea typeface="+mn-ea"/>
                <a:cs typeface="+mn-cs"/>
              </a:rPr>
              <a:t> sewer laterals shall be marked by placing a green triangle, on the sewer main, toward the address(</a:t>
            </a:r>
            <a:r>
              <a:rPr lang="en-US" sz="2800" dirty="0" err="1" smtClean="0">
                <a:ea typeface="+mn-ea"/>
                <a:cs typeface="+mn-cs"/>
              </a:rPr>
              <a:t>es</a:t>
            </a:r>
            <a:r>
              <a:rPr lang="en-US" sz="2800" dirty="0" smtClean="0">
                <a:ea typeface="+mn-ea"/>
                <a:cs typeface="+mn-cs"/>
              </a:rPr>
              <a:t>) in question. </a:t>
            </a:r>
          </a:p>
        </p:txBody>
      </p:sp>
      <p:sp>
        <p:nvSpPr>
          <p:cNvPr id="501764" name="Line 10"/>
          <p:cNvSpPr>
            <a:spLocks noChangeShapeType="1"/>
          </p:cNvSpPr>
          <p:nvPr/>
        </p:nvSpPr>
        <p:spPr bwMode="auto">
          <a:xfrm>
            <a:off x="838200" y="4495800"/>
            <a:ext cx="7772400" cy="0"/>
          </a:xfrm>
          <a:prstGeom prst="line">
            <a:avLst/>
          </a:prstGeom>
          <a:noFill/>
          <a:ln w="76200">
            <a:solidFill>
              <a:srgbClr val="33CC33"/>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765" name="AutoShape 12"/>
          <p:cNvSpPr>
            <a:spLocks noChangeArrowheads="1"/>
          </p:cNvSpPr>
          <p:nvPr/>
        </p:nvSpPr>
        <p:spPr bwMode="auto">
          <a:xfrm>
            <a:off x="3886200" y="3581400"/>
            <a:ext cx="1219200" cy="762000"/>
          </a:xfrm>
          <a:prstGeom prst="triangle">
            <a:avLst>
              <a:gd name="adj" fmla="val 50000"/>
            </a:avLst>
          </a:prstGeom>
          <a:noFill/>
          <a:ln w="57150">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01766" name="Text Box 13"/>
          <p:cNvSpPr txBox="1">
            <a:spLocks noChangeArrowheads="1"/>
          </p:cNvSpPr>
          <p:nvPr/>
        </p:nvSpPr>
        <p:spPr bwMode="auto">
          <a:xfrm>
            <a:off x="1219200" y="3938588"/>
            <a:ext cx="14478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3200" b="0">
                <a:solidFill>
                  <a:srgbClr val="33CC33"/>
                </a:solidFill>
                <a:latin typeface="Arial Black" panose="020B0A04020102020204" pitchFamily="34" charset="0"/>
              </a:rPr>
              <a:t>MWA</a:t>
            </a:r>
          </a:p>
        </p:txBody>
      </p:sp>
      <p:sp>
        <p:nvSpPr>
          <p:cNvPr id="501767" name="Text Box 14"/>
          <p:cNvSpPr txBox="1">
            <a:spLocks noChangeArrowheads="1"/>
          </p:cNvSpPr>
          <p:nvPr/>
        </p:nvSpPr>
        <p:spPr bwMode="auto">
          <a:xfrm>
            <a:off x="6858000" y="3951288"/>
            <a:ext cx="1295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3200" b="0">
                <a:solidFill>
                  <a:srgbClr val="33CC33"/>
                </a:solidFill>
                <a:latin typeface="Arial Black" panose="020B0A04020102020204" pitchFamily="34" charset="0"/>
              </a:rPr>
              <a:t>MWA</a:t>
            </a:r>
          </a:p>
        </p:txBody>
      </p:sp>
      <p:sp>
        <p:nvSpPr>
          <p:cNvPr id="501768" name="Text Box 15"/>
          <p:cNvSpPr txBox="1">
            <a:spLocks noChangeArrowheads="1"/>
          </p:cNvSpPr>
          <p:nvPr/>
        </p:nvSpPr>
        <p:spPr bwMode="auto">
          <a:xfrm>
            <a:off x="495300" y="4648201"/>
            <a:ext cx="8153400" cy="830997"/>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000"/>
              <a:t>These locate marks represent ONE unlocatable sewer lateral. If there are 3 unlocatable laterals there should be 3 green triangles</a:t>
            </a:r>
            <a:r>
              <a:rPr lang="en-US" altLang="en-US" sz="2800"/>
              <a:t>.</a:t>
            </a:r>
            <a:endParaRPr lang="en-US" altLang="en-US" sz="2800" b="0"/>
          </a:p>
        </p:txBody>
      </p:sp>
    </p:spTree>
    <p:extLst>
      <p:ext uri="{BB962C8B-B14F-4D97-AF65-F5344CB8AC3E}">
        <p14:creationId xmlns:p14="http://schemas.microsoft.com/office/powerpoint/2010/main" val="18912274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normAutofit/>
          </a:bodyPr>
          <a:lstStyle/>
          <a:p>
            <a:pPr eaLnBrk="1" hangingPunct="1">
              <a:defRPr/>
            </a:pPr>
            <a:r>
              <a:rPr dirty="0">
                <a:ea typeface="+mj-ea"/>
                <a:cs typeface="+mj-cs"/>
              </a:rPr>
              <a:t>Known Diameters </a:t>
            </a:r>
            <a:r>
              <a:rPr lang="en-US" dirty="0" smtClean="0">
                <a:ea typeface="+mj-ea"/>
                <a:cs typeface="+mj-cs"/>
              </a:rPr>
              <a:t/>
            </a:r>
            <a:br>
              <a:rPr lang="en-US" dirty="0" smtClean="0">
                <a:ea typeface="+mj-ea"/>
                <a:cs typeface="+mj-cs"/>
              </a:rPr>
            </a:br>
            <a:r>
              <a:rPr lang="en-US" dirty="0" smtClean="0"/>
              <a:t>G</a:t>
            </a:r>
            <a:r>
              <a:rPr dirty="0" smtClean="0">
                <a:ea typeface="+mj-ea"/>
                <a:cs typeface="+mj-cs"/>
              </a:rPr>
              <a:t>reater </a:t>
            </a:r>
            <a:r>
              <a:rPr dirty="0">
                <a:ea typeface="+mj-ea"/>
                <a:cs typeface="+mj-cs"/>
              </a:rPr>
              <a:t>than 12”</a:t>
            </a:r>
          </a:p>
        </p:txBody>
      </p:sp>
      <p:sp>
        <p:nvSpPr>
          <p:cNvPr id="233475" name="Rectangle 3"/>
          <p:cNvSpPr>
            <a:spLocks noGrp="1" noChangeArrowheads="1"/>
          </p:cNvSpPr>
          <p:nvPr>
            <p:ph idx="1"/>
          </p:nvPr>
        </p:nvSpPr>
        <p:spPr>
          <a:xfrm>
            <a:off x="628650" y="2320131"/>
            <a:ext cx="7886700" cy="2795333"/>
          </a:xfrm>
        </p:spPr>
        <p:txBody>
          <a:bodyPr/>
          <a:lstStyle/>
          <a:p>
            <a:pPr marL="0" indent="0" eaLnBrk="1" hangingPunct="1">
              <a:buFontTx/>
              <a:buNone/>
              <a:defRPr/>
            </a:pPr>
            <a:r>
              <a:rPr lang="en-US" dirty="0" smtClean="0">
                <a:ea typeface="+mn-ea"/>
                <a:cs typeface="+mn-cs"/>
              </a:rPr>
              <a:t>If the facility to be marked has a diameter greater than 12”, the size of the facility shall be indicated if known.  </a:t>
            </a:r>
          </a:p>
        </p:txBody>
      </p:sp>
      <p:sp>
        <p:nvSpPr>
          <p:cNvPr id="503812" name="Line 4"/>
          <p:cNvSpPr>
            <a:spLocks noChangeShapeType="1"/>
          </p:cNvSpPr>
          <p:nvPr/>
        </p:nvSpPr>
        <p:spPr bwMode="auto">
          <a:xfrm flipV="1">
            <a:off x="1676400" y="4191000"/>
            <a:ext cx="5638800" cy="0"/>
          </a:xfrm>
          <a:prstGeom prst="line">
            <a:avLst/>
          </a:prstGeom>
          <a:noFill/>
          <a:ln w="44450">
            <a:solidFill>
              <a:srgbClr val="FFCC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3813" name="Text Box 5"/>
          <p:cNvSpPr txBox="1">
            <a:spLocks noChangeArrowheads="1"/>
          </p:cNvSpPr>
          <p:nvPr/>
        </p:nvSpPr>
        <p:spPr bwMode="auto">
          <a:xfrm>
            <a:off x="1480868" y="4267200"/>
            <a:ext cx="22198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dirty="0">
                <a:solidFill>
                  <a:srgbClr val="FFCC00"/>
                </a:solidFill>
                <a:latin typeface="Arial Black" panose="020B0A04020102020204" pitchFamily="34" charset="0"/>
              </a:rPr>
              <a:t>AGL – 12”</a:t>
            </a:r>
          </a:p>
        </p:txBody>
      </p:sp>
      <p:sp>
        <p:nvSpPr>
          <p:cNvPr id="503814" name="Text Box 11"/>
          <p:cNvSpPr txBox="1">
            <a:spLocks noChangeArrowheads="1"/>
          </p:cNvSpPr>
          <p:nvPr/>
        </p:nvSpPr>
        <p:spPr bwMode="auto">
          <a:xfrm>
            <a:off x="5562600" y="4267200"/>
            <a:ext cx="19510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dirty="0">
                <a:solidFill>
                  <a:srgbClr val="FFCC00"/>
                </a:solidFill>
                <a:latin typeface="Arial Black" panose="020B0A04020102020204" pitchFamily="34" charset="0"/>
              </a:rPr>
              <a:t>AGL – 12”</a:t>
            </a:r>
          </a:p>
        </p:txBody>
      </p:sp>
    </p:spTree>
    <p:extLst>
      <p:ext uri="{BB962C8B-B14F-4D97-AF65-F5344CB8AC3E}">
        <p14:creationId xmlns:p14="http://schemas.microsoft.com/office/powerpoint/2010/main" val="840371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normAutofit/>
          </a:bodyPr>
          <a:lstStyle/>
          <a:p>
            <a:pPr eaLnBrk="1" hangingPunct="1">
              <a:defRPr/>
            </a:pPr>
            <a:r>
              <a:rPr>
                <a:ea typeface="+mj-ea"/>
                <a:cs typeface="+mj-cs"/>
              </a:rPr>
              <a:t>Unknown Diameters </a:t>
            </a:r>
            <a:br>
              <a:rPr>
                <a:ea typeface="+mj-ea"/>
                <a:cs typeface="+mj-cs"/>
              </a:rPr>
            </a:br>
            <a:r>
              <a:rPr>
                <a:ea typeface="+mj-ea"/>
                <a:cs typeface="+mj-cs"/>
              </a:rPr>
              <a:t>Greater than 12”</a:t>
            </a:r>
          </a:p>
        </p:txBody>
      </p:sp>
      <p:sp>
        <p:nvSpPr>
          <p:cNvPr id="234499" name="Rectangle 3"/>
          <p:cNvSpPr>
            <a:spLocks noGrp="1" noChangeArrowheads="1"/>
          </p:cNvSpPr>
          <p:nvPr>
            <p:ph idx="1"/>
          </p:nvPr>
        </p:nvSpPr>
        <p:spPr/>
        <p:txBody>
          <a:bodyPr/>
          <a:lstStyle/>
          <a:p>
            <a:pPr eaLnBrk="1" hangingPunct="1">
              <a:defRPr/>
            </a:pPr>
            <a:endParaRPr lang="en-US" sz="2400" dirty="0" smtClean="0">
              <a:ea typeface="+mn-ea"/>
              <a:cs typeface="+mn-cs"/>
            </a:endParaRPr>
          </a:p>
          <a:p>
            <a:pPr eaLnBrk="1" hangingPunct="1">
              <a:buFont typeface="Wingdings" pitchFamily="2" charset="2"/>
              <a:buNone/>
              <a:defRPr/>
            </a:pPr>
            <a:endParaRPr lang="en-US" sz="2400" dirty="0" smtClean="0">
              <a:ea typeface="+mn-ea"/>
              <a:cs typeface="+mn-cs"/>
            </a:endParaRPr>
          </a:p>
          <a:p>
            <a:pPr marL="0" indent="0" eaLnBrk="1" hangingPunct="1">
              <a:buFontTx/>
              <a:buNone/>
              <a:defRPr/>
            </a:pPr>
            <a:r>
              <a:rPr lang="en-US" sz="2800" dirty="0" smtClean="0">
                <a:ea typeface="+mn-ea"/>
                <a:cs typeface="+mn-cs"/>
              </a:rPr>
              <a:t>If the size of the facility is not known, then the mark shall indicate greater than 12 inches.</a:t>
            </a:r>
          </a:p>
        </p:txBody>
      </p:sp>
      <p:sp>
        <p:nvSpPr>
          <p:cNvPr id="505860" name="Line 4"/>
          <p:cNvSpPr>
            <a:spLocks noChangeShapeType="1"/>
          </p:cNvSpPr>
          <p:nvPr/>
        </p:nvSpPr>
        <p:spPr bwMode="auto">
          <a:xfrm flipV="1">
            <a:off x="1676400" y="4191000"/>
            <a:ext cx="5638800" cy="0"/>
          </a:xfrm>
          <a:prstGeom prst="line">
            <a:avLst/>
          </a:prstGeom>
          <a:noFill/>
          <a:ln w="41275">
            <a:solidFill>
              <a:srgbClr val="FFCC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5861" name="Text Box 11"/>
          <p:cNvSpPr txBox="1">
            <a:spLocks noChangeArrowheads="1"/>
          </p:cNvSpPr>
          <p:nvPr/>
        </p:nvSpPr>
        <p:spPr bwMode="auto">
          <a:xfrm>
            <a:off x="1676400" y="42672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CC00"/>
                </a:solidFill>
                <a:latin typeface="Arial Black" panose="020B0A04020102020204" pitchFamily="34" charset="0"/>
              </a:rPr>
              <a:t>AGL  +12”</a:t>
            </a:r>
          </a:p>
        </p:txBody>
      </p:sp>
      <p:sp>
        <p:nvSpPr>
          <p:cNvPr id="505862" name="Text Box 13"/>
          <p:cNvSpPr txBox="1">
            <a:spLocks noChangeArrowheads="1"/>
          </p:cNvSpPr>
          <p:nvPr/>
        </p:nvSpPr>
        <p:spPr bwMode="auto">
          <a:xfrm>
            <a:off x="5805578" y="42672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CC00"/>
                </a:solidFill>
                <a:latin typeface="Arial Black" panose="020B0A04020102020204" pitchFamily="34" charset="0"/>
              </a:rPr>
              <a:t>AGL  +12”</a:t>
            </a:r>
          </a:p>
        </p:txBody>
      </p:sp>
    </p:spTree>
    <p:extLst>
      <p:ext uri="{BB962C8B-B14F-4D97-AF65-F5344CB8AC3E}">
        <p14:creationId xmlns:p14="http://schemas.microsoft.com/office/powerpoint/2010/main" val="3153524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4365104"/>
            <a:ext cx="9144000" cy="2492896"/>
          </a:xfrm>
          <a:prstGeom prst="rect">
            <a:avLst/>
          </a:prstGeom>
          <a:solidFill>
            <a:srgbClr val="F6F1DE"/>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fr-CA" dirty="0">
              <a:solidFill>
                <a:srgbClr val="F1F0DB"/>
              </a:solidFill>
            </a:endParaRPr>
          </a:p>
        </p:txBody>
      </p:sp>
      <p:sp>
        <p:nvSpPr>
          <p:cNvPr id="4" name="Rectangle 3"/>
          <p:cNvSpPr/>
          <p:nvPr/>
        </p:nvSpPr>
        <p:spPr>
          <a:xfrm>
            <a:off x="0" y="0"/>
            <a:ext cx="9144000" cy="6858000"/>
          </a:xfrm>
          <a:prstGeom prst="rect">
            <a:avLst/>
          </a:prstGeom>
          <a:gradFill flip="none" rotWithShape="1">
            <a:gsLst>
              <a:gs pos="0">
                <a:schemeClr val="tx1">
                  <a:lumMod val="95000"/>
                  <a:lumOff val="5000"/>
                </a:schemeClr>
              </a:gs>
              <a:gs pos="100000">
                <a:schemeClr val="tx1">
                  <a:lumMod val="75000"/>
                  <a:lumOff val="25000"/>
                </a:schemeClr>
              </a:gs>
            </a:gsLst>
            <a:path path="circle">
              <a:fillToRect r="100000" b="100000"/>
            </a:path>
            <a:tileRect l="-100000" t="-100000"/>
          </a:gra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fr-CA" dirty="0"/>
          </a:p>
        </p:txBody>
      </p:sp>
      <p:sp>
        <p:nvSpPr>
          <p:cNvPr id="5" name="Rectangle 4"/>
          <p:cNvSpPr/>
          <p:nvPr/>
        </p:nvSpPr>
        <p:spPr>
          <a:xfrm>
            <a:off x="0" y="0"/>
            <a:ext cx="9144000" cy="180256"/>
          </a:xfrm>
          <a:prstGeom prst="rect">
            <a:avLst/>
          </a:prstGeom>
          <a:solidFill>
            <a:srgbClr val="7030A0"/>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fr-CA" dirty="0"/>
          </a:p>
        </p:txBody>
      </p:sp>
      <p:sp>
        <p:nvSpPr>
          <p:cNvPr id="8" name="Titre 1"/>
          <p:cNvSpPr txBox="1">
            <a:spLocks/>
          </p:cNvSpPr>
          <p:nvPr/>
        </p:nvSpPr>
        <p:spPr>
          <a:xfrm>
            <a:off x="472008" y="1124744"/>
            <a:ext cx="7772400" cy="1512168"/>
          </a:xfrm>
          <a:prstGeom prst="rect">
            <a:avLst/>
          </a:prstGeom>
        </p:spPr>
        <p:txBody>
          <a:bodyPr vert="horz" lIns="91440" tIns="45720" rIns="91440" bIns="45720" rtlCol="0" anchor="t" anchorCtr="0">
            <a:noAutofit/>
            <a:scene3d>
              <a:camera prst="orthographicFront"/>
              <a:lightRig rig="soft" dir="t">
                <a:rot lat="0" lon="0" rev="10800000"/>
              </a:lightRig>
            </a:scene3d>
            <a:sp3d>
              <a:bevelT w="27940" h="12700"/>
              <a:contourClr>
                <a:srgbClr val="DDDDDD"/>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fr-CA" sz="8800" cap="all" dirty="0">
              <a:solidFill>
                <a:schemeClr val="bg1"/>
              </a:solidFill>
              <a:latin typeface="Nilland-Black" pitchFamily="2" charset="0"/>
            </a:endParaRPr>
          </a:p>
        </p:txBody>
      </p:sp>
      <p:sp>
        <p:nvSpPr>
          <p:cNvPr id="9" name="Titre 1"/>
          <p:cNvSpPr txBox="1">
            <a:spLocks/>
          </p:cNvSpPr>
          <p:nvPr/>
        </p:nvSpPr>
        <p:spPr>
          <a:xfrm>
            <a:off x="472008" y="1908448"/>
            <a:ext cx="8466144" cy="2527176"/>
          </a:xfrm>
          <a:prstGeom prst="rect">
            <a:avLst/>
          </a:prstGeom>
        </p:spPr>
        <p:txBody>
          <a:bodyPr vert="horz" lIns="91440" tIns="45720" rIns="91440" bIns="45720" rtlCol="0" anchor="t" anchorCtr="0">
            <a:noAutofit/>
            <a:scene3d>
              <a:camera prst="orthographicFront"/>
              <a:lightRig rig="soft" dir="t">
                <a:rot lat="0" lon="0" rev="10800000"/>
              </a:lightRig>
            </a:scene3d>
            <a:sp3d>
              <a:bevelT w="27940" h="12700"/>
              <a:contourClr>
                <a:srgbClr val="DDDDDD"/>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CA" sz="6800" b="1" cap="all" dirty="0" err="1" smtClean="0">
                <a:ln w="11430"/>
                <a:solidFill>
                  <a:srgbClr val="7030A0"/>
                </a:solidFill>
                <a:effectLst>
                  <a:outerShdw blurRad="25400" algn="tl" rotWithShape="0">
                    <a:srgbClr val="000000">
                      <a:alpha val="43000"/>
                    </a:srgbClr>
                  </a:outerShdw>
                </a:effectLst>
                <a:latin typeface="Nilland" pitchFamily="2" charset="0"/>
              </a:rPr>
              <a:t>Sufficient</a:t>
            </a:r>
            <a:r>
              <a:rPr lang="fr-CA" sz="6800" b="1" cap="all" dirty="0" smtClean="0">
                <a:ln w="11430"/>
                <a:solidFill>
                  <a:srgbClr val="7030A0"/>
                </a:solidFill>
                <a:effectLst>
                  <a:outerShdw blurRad="25400" algn="tl" rotWithShape="0">
                    <a:srgbClr val="000000">
                      <a:alpha val="43000"/>
                    </a:srgbClr>
                  </a:outerShdw>
                </a:effectLst>
                <a:latin typeface="Nilland" pitchFamily="2" charset="0"/>
              </a:rPr>
              <a:t> </a:t>
            </a:r>
            <a:r>
              <a:rPr lang="fr-CA" sz="6800" b="1" cap="all" dirty="0" err="1" smtClean="0">
                <a:ln w="11430"/>
                <a:solidFill>
                  <a:srgbClr val="7030A0"/>
                </a:solidFill>
                <a:effectLst>
                  <a:outerShdw blurRad="25400" algn="tl" rotWithShape="0">
                    <a:srgbClr val="000000">
                      <a:alpha val="43000"/>
                    </a:srgbClr>
                  </a:outerShdw>
                </a:effectLst>
                <a:latin typeface="Nilland" pitchFamily="2" charset="0"/>
              </a:rPr>
              <a:t>particularity</a:t>
            </a:r>
            <a:endParaRPr lang="fr-CA" sz="6800" cap="all" dirty="0">
              <a:solidFill>
                <a:srgbClr val="7030A0"/>
              </a:solidFill>
            </a:endParaRPr>
          </a:p>
        </p:txBody>
      </p:sp>
      <p:sp>
        <p:nvSpPr>
          <p:cNvPr id="16" name="Rectangle 15"/>
          <p:cNvSpPr/>
          <p:nvPr/>
        </p:nvSpPr>
        <p:spPr>
          <a:xfrm>
            <a:off x="0" y="5134880"/>
            <a:ext cx="9144000" cy="886408"/>
          </a:xfrm>
          <a:prstGeom prst="rect">
            <a:avLst/>
          </a:prstGeom>
          <a:solidFill>
            <a:srgbClr val="519236"/>
          </a:solidFill>
          <a:ln>
            <a:noFill/>
          </a:ln>
          <a:effectLst>
            <a:outerShdw blurRad="63500" sx="102000" sy="102000" algn="ctr" rotWithShape="0">
              <a:prstClr val="black">
                <a:alpha val="40000"/>
              </a:prstClr>
            </a:outerShdw>
          </a:effectLst>
        </p:spPr>
        <p:style>
          <a:lnRef idx="1">
            <a:schemeClr val="accent5"/>
          </a:lnRef>
          <a:fillRef idx="3">
            <a:schemeClr val="accent5"/>
          </a:fillRef>
          <a:effectRef idx="2">
            <a:schemeClr val="accent5"/>
          </a:effectRef>
          <a:fontRef idx="minor">
            <a:schemeClr val="lt1"/>
          </a:fontRef>
        </p:style>
        <p:txBody>
          <a:bodyPr rtlCol="0" anchor="ctr"/>
          <a:lstStyle/>
          <a:p>
            <a:pPr algn="ctr"/>
            <a:r>
              <a:rPr lang="fr-CA" dirty="0" smtClean="0"/>
              <a:t>V</a:t>
            </a:r>
            <a:endParaRPr lang="fr-CA" dirty="0"/>
          </a:p>
        </p:txBody>
      </p:sp>
      <p:sp>
        <p:nvSpPr>
          <p:cNvPr id="26" name="ZoneTexte 25"/>
          <p:cNvSpPr txBox="1"/>
          <p:nvPr/>
        </p:nvSpPr>
        <p:spPr>
          <a:xfrm>
            <a:off x="6804248" y="6453336"/>
            <a:ext cx="2016224" cy="292388"/>
          </a:xfrm>
          <a:prstGeom prst="rect">
            <a:avLst/>
          </a:prstGeom>
          <a:noFill/>
        </p:spPr>
        <p:txBody>
          <a:bodyPr wrap="square" tIns="0" rtlCol="0">
            <a:spAutoFit/>
          </a:bodyPr>
          <a:lstStyle/>
          <a:p>
            <a:pPr algn="r"/>
            <a:r>
              <a:rPr lang="fr-CA" sz="1400" dirty="0" smtClean="0">
                <a:solidFill>
                  <a:schemeClr val="bg1">
                    <a:lumMod val="50000"/>
                  </a:schemeClr>
                </a:solidFill>
              </a:rPr>
              <a:t>www.</a:t>
            </a:r>
            <a:r>
              <a:rPr lang="fr-CA" sz="1600" b="1" dirty="0" smtClean="0">
                <a:solidFill>
                  <a:schemeClr val="bg1"/>
                </a:solidFill>
              </a:rPr>
              <a:t>Georgia811</a:t>
            </a:r>
            <a:r>
              <a:rPr lang="fr-CA" sz="1400" dirty="0" smtClean="0">
                <a:solidFill>
                  <a:schemeClr val="bg1">
                    <a:lumMod val="50000"/>
                  </a:schemeClr>
                </a:solidFill>
              </a:rPr>
              <a:t>.com</a:t>
            </a:r>
            <a:endParaRPr lang="fr-CA" sz="1400" dirty="0">
              <a:solidFill>
                <a:schemeClr val="bg1">
                  <a:lumMod val="50000"/>
                </a:scheme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937" y="6011377"/>
            <a:ext cx="2636551" cy="918631"/>
          </a:xfrm>
          <a:prstGeom prst="rect">
            <a:avLst/>
          </a:prstGeom>
        </p:spPr>
      </p:pic>
      <p:sp>
        <p:nvSpPr>
          <p:cNvPr id="11" name="Rectangle 10"/>
          <p:cNvSpPr/>
          <p:nvPr/>
        </p:nvSpPr>
        <p:spPr>
          <a:xfrm>
            <a:off x="0" y="5129925"/>
            <a:ext cx="9144000" cy="886408"/>
          </a:xfrm>
          <a:prstGeom prst="rect">
            <a:avLst/>
          </a:prstGeom>
          <a:solidFill>
            <a:srgbClr val="7030A0"/>
          </a:solidFill>
          <a:ln>
            <a:noFill/>
          </a:ln>
          <a:effectLst>
            <a:outerShdw blurRad="63500" sx="102000" sy="102000" algn="ctr" rotWithShape="0">
              <a:prstClr val="black">
                <a:alpha val="40000"/>
              </a:prstClr>
            </a:outerShdw>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2016870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pPr eaLnBrk="1" hangingPunct="1">
              <a:defRPr/>
            </a:pPr>
            <a:r>
              <a:rPr>
                <a:ea typeface="+mj-ea"/>
                <a:cs typeface="+mj-cs"/>
              </a:rPr>
              <a:t>PSC Marking Standards Rule</a:t>
            </a:r>
          </a:p>
        </p:txBody>
      </p:sp>
      <p:sp>
        <p:nvSpPr>
          <p:cNvPr id="236547" name="Rectangle 3"/>
          <p:cNvSpPr>
            <a:spLocks noGrp="1" noChangeArrowheads="1"/>
          </p:cNvSpPr>
          <p:nvPr>
            <p:ph idx="1"/>
          </p:nvPr>
        </p:nvSpPr>
        <p:spPr/>
        <p:txBody>
          <a:bodyPr/>
          <a:lstStyle/>
          <a:p>
            <a:pPr marL="0" indent="0" eaLnBrk="1" hangingPunct="1">
              <a:lnSpc>
                <a:spcPct val="90000"/>
              </a:lnSpc>
              <a:buFontTx/>
              <a:buNone/>
              <a:defRPr/>
            </a:pPr>
            <a:r>
              <a:rPr lang="fr-FR" sz="2800" dirty="0">
                <a:solidFill>
                  <a:srgbClr val="808080"/>
                </a:solidFill>
                <a:ea typeface="+mn-ea"/>
                <a:cs typeface="Arial" pitchFamily="34" charset="0"/>
              </a:rPr>
              <a:t>515-9-4-.14</a:t>
            </a:r>
            <a:r>
              <a:rPr lang="en-US" sz="2800" dirty="0">
                <a:solidFill>
                  <a:srgbClr val="808080"/>
                </a:solidFill>
                <a:ea typeface="+mn-ea"/>
                <a:cs typeface="Arial" pitchFamily="34" charset="0"/>
              </a:rPr>
              <a:t> (d) </a:t>
            </a:r>
          </a:p>
          <a:p>
            <a:pPr marL="0" indent="0" eaLnBrk="1" hangingPunct="1">
              <a:buFontTx/>
              <a:buNone/>
              <a:defRPr/>
            </a:pPr>
            <a:r>
              <a:rPr lang="en-US" sz="2800" dirty="0" smtClean="0">
                <a:effectLst>
                  <a:outerShdw blurRad="38100" dist="38100" dir="2700000" algn="tl">
                    <a:srgbClr val="C0C0C0"/>
                  </a:outerShdw>
                </a:effectLst>
              </a:rPr>
              <a:t>Directive to GA811. Pursuant to O.C.G.A. §§ 25-9-4 (a) (1), 25-9-6 (a) (1) and (b), 25-9-7 (a) (2), and 25-9-13 (f) and pursuant to Commission Utility Rule 515-9-6-.01, GA811, Inc. (“GA811” or “One-Call Center”) </a:t>
            </a:r>
            <a:r>
              <a:rPr lang="en-US" sz="2800" u="sng" dirty="0" smtClean="0">
                <a:effectLst>
                  <a:outerShdw blurRad="38100" dist="38100" dir="2700000" algn="tl">
                    <a:srgbClr val="C0C0C0"/>
                  </a:outerShdw>
                </a:effectLst>
              </a:rPr>
              <a:t>is hereby directed to establish policies and procedures which identify when white lining is required.</a:t>
            </a:r>
            <a:r>
              <a:rPr lang="en-US" sz="2800" dirty="0" smtClean="0">
                <a:effectLst>
                  <a:outerShdw blurRad="38100" dist="38100" dir="2700000" algn="tl">
                    <a:srgbClr val="C0C0C0"/>
                  </a:outerShdw>
                </a:effectLst>
              </a:rPr>
              <a:t> </a:t>
            </a:r>
          </a:p>
        </p:txBody>
      </p:sp>
    </p:spTree>
    <p:extLst>
      <p:ext uri="{BB962C8B-B14F-4D97-AF65-F5344CB8AC3E}">
        <p14:creationId xmlns:p14="http://schemas.microsoft.com/office/powerpoint/2010/main" val="3740520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pPr eaLnBrk="1" hangingPunct="1">
              <a:defRPr/>
            </a:pPr>
            <a:r>
              <a:rPr b="1" dirty="0">
                <a:ea typeface="+mj-ea"/>
                <a:cs typeface="+mj-cs"/>
              </a:rPr>
              <a:t>GUFPA Law and PSC Rule</a:t>
            </a:r>
          </a:p>
        </p:txBody>
      </p:sp>
      <p:sp>
        <p:nvSpPr>
          <p:cNvPr id="218115" name="Rectangle 3"/>
          <p:cNvSpPr>
            <a:spLocks noGrp="1" noChangeArrowheads="1"/>
          </p:cNvSpPr>
          <p:nvPr>
            <p:ph idx="1"/>
          </p:nvPr>
        </p:nvSpPr>
        <p:spPr>
          <a:xfrm>
            <a:off x="628650" y="1601338"/>
            <a:ext cx="7886700" cy="4351338"/>
          </a:xfrm>
        </p:spPr>
        <p:txBody>
          <a:bodyPr>
            <a:normAutofit/>
          </a:bodyPr>
          <a:lstStyle/>
          <a:p>
            <a:pPr eaLnBrk="1" hangingPunct="1">
              <a:defRPr/>
            </a:pPr>
            <a:r>
              <a:rPr lang="en-US" sz="2800" dirty="0" smtClean="0">
                <a:ea typeface="+mn-ea"/>
                <a:cs typeface="+mn-cs"/>
              </a:rPr>
              <a:t>GUFPA- “Dig Law”</a:t>
            </a:r>
          </a:p>
          <a:p>
            <a:pPr lvl="1" eaLnBrk="1" hangingPunct="1">
              <a:defRPr/>
            </a:pPr>
            <a:r>
              <a:rPr lang="en-US" dirty="0" smtClean="0">
                <a:ea typeface="+mn-ea"/>
              </a:rPr>
              <a:t>Passed by the State Legislature</a:t>
            </a:r>
          </a:p>
          <a:p>
            <a:pPr lvl="1" eaLnBrk="1" hangingPunct="1">
              <a:defRPr/>
            </a:pPr>
            <a:r>
              <a:rPr lang="en-US" dirty="0" smtClean="0">
                <a:ea typeface="+mn-ea"/>
              </a:rPr>
              <a:t>Enforced by the PSC</a:t>
            </a:r>
          </a:p>
          <a:p>
            <a:pPr lvl="1" eaLnBrk="1" hangingPunct="1">
              <a:defRPr/>
            </a:pPr>
            <a:r>
              <a:rPr lang="en-US" dirty="0" smtClean="0">
                <a:ea typeface="+mn-ea"/>
              </a:rPr>
              <a:t>Maximum $10,000 fine per violation </a:t>
            </a:r>
          </a:p>
          <a:p>
            <a:pPr lvl="1" eaLnBrk="1" hangingPunct="1">
              <a:defRPr/>
            </a:pPr>
            <a:r>
              <a:rPr lang="en-US" dirty="0" smtClean="0">
                <a:ea typeface="+mn-ea"/>
              </a:rPr>
              <a:t>Fines can be mitigated by PSC Certified GUFPA training classes  </a:t>
            </a:r>
          </a:p>
          <a:p>
            <a:pPr eaLnBrk="1" hangingPunct="1">
              <a:defRPr/>
            </a:pPr>
            <a:r>
              <a:rPr lang="en-US" sz="2800" dirty="0" smtClean="0">
                <a:ea typeface="+mn-ea"/>
                <a:cs typeface="+mn-cs"/>
              </a:rPr>
              <a:t>PSC Rules</a:t>
            </a:r>
          </a:p>
          <a:p>
            <a:pPr lvl="1" eaLnBrk="1" hangingPunct="1">
              <a:defRPr/>
            </a:pPr>
            <a:r>
              <a:rPr lang="en-US" dirty="0" smtClean="0">
                <a:ea typeface="+mn-ea"/>
              </a:rPr>
              <a:t>Rules created by PSC</a:t>
            </a:r>
          </a:p>
          <a:p>
            <a:pPr lvl="1" eaLnBrk="1" hangingPunct="1">
              <a:defRPr/>
            </a:pPr>
            <a:r>
              <a:rPr lang="en-US" dirty="0" smtClean="0">
                <a:ea typeface="+mn-ea"/>
              </a:rPr>
              <a:t>Enforced by PSC</a:t>
            </a:r>
          </a:p>
          <a:p>
            <a:pPr lvl="1" eaLnBrk="1" hangingPunct="1">
              <a:defRPr/>
            </a:pPr>
            <a:r>
              <a:rPr lang="en-US" dirty="0" smtClean="0">
                <a:ea typeface="+mn-ea"/>
              </a:rPr>
              <a:t>Maximum $15,000 fine per violation</a:t>
            </a:r>
          </a:p>
          <a:p>
            <a:pPr lvl="1" eaLnBrk="1" hangingPunct="1">
              <a:defRPr/>
            </a:pPr>
            <a:endParaRPr lang="en-US" dirty="0" smtClean="0">
              <a:ea typeface="+mn-ea"/>
            </a:endParaRPr>
          </a:p>
          <a:p>
            <a:pPr lvl="1" eaLnBrk="1" hangingPunct="1">
              <a:defRPr/>
            </a:pPr>
            <a:endParaRPr lang="en-US" dirty="0" smtClean="0">
              <a:ea typeface="+mn-ea"/>
            </a:endParaRPr>
          </a:p>
        </p:txBody>
      </p:sp>
    </p:spTree>
    <p:extLst>
      <p:ext uri="{BB962C8B-B14F-4D97-AF65-F5344CB8AC3E}">
        <p14:creationId xmlns:p14="http://schemas.microsoft.com/office/powerpoint/2010/main" val="2401112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0" name="Rectangle 8"/>
          <p:cNvSpPr>
            <a:spLocks noGrp="1" noChangeArrowheads="1"/>
          </p:cNvSpPr>
          <p:nvPr>
            <p:ph type="title"/>
          </p:nvPr>
        </p:nvSpPr>
        <p:spPr/>
        <p:txBody>
          <a:bodyPr/>
          <a:lstStyle/>
          <a:p>
            <a:pPr eaLnBrk="1" hangingPunct="1">
              <a:defRPr/>
            </a:pPr>
            <a:r>
              <a:rPr>
                <a:ea typeface="+mj-ea"/>
                <a:cs typeface="+mj-cs"/>
              </a:rPr>
              <a:t>Sufficient Particularity</a:t>
            </a:r>
          </a:p>
        </p:txBody>
      </p:sp>
      <p:sp>
        <p:nvSpPr>
          <p:cNvPr id="237571" name="Rectangle 9"/>
          <p:cNvSpPr>
            <a:spLocks noGrp="1" noChangeArrowheads="1"/>
          </p:cNvSpPr>
          <p:nvPr>
            <p:ph idx="1"/>
          </p:nvPr>
        </p:nvSpPr>
        <p:spPr/>
        <p:txBody>
          <a:bodyPr/>
          <a:lstStyle/>
          <a:p>
            <a:pPr eaLnBrk="1" hangingPunct="1">
              <a:defRPr/>
            </a:pPr>
            <a:r>
              <a:rPr lang="en-US" smtClean="0">
                <a:ea typeface="+mn-ea"/>
                <a:cs typeface="+mn-cs"/>
              </a:rPr>
              <a:t>Sufficient Particularity is achieved when the area of excavation is described in such a way that there is no question where the digging will take place.</a:t>
            </a:r>
          </a:p>
          <a:p>
            <a:pPr eaLnBrk="1" hangingPunct="1">
              <a:defRPr/>
            </a:pPr>
            <a:endParaRPr lang="en-US" smtClean="0">
              <a:ea typeface="+mn-ea"/>
              <a:cs typeface="+mn-cs"/>
            </a:endParaRPr>
          </a:p>
          <a:p>
            <a:pPr eaLnBrk="1" hangingPunct="1">
              <a:defRPr/>
            </a:pPr>
            <a:r>
              <a:rPr lang="en-US" smtClean="0">
                <a:ea typeface="+mn-ea"/>
                <a:cs typeface="+mn-cs"/>
              </a:rPr>
              <a:t>AKA: Verbal White Lining</a:t>
            </a:r>
          </a:p>
          <a:p>
            <a:pPr algn="ctr" eaLnBrk="1" hangingPunct="1">
              <a:buFontTx/>
              <a:buNone/>
              <a:defRPr/>
            </a:pPr>
            <a:endParaRPr lang="en-US" smtClean="0">
              <a:ea typeface="+mn-ea"/>
              <a:cs typeface="+mn-cs"/>
            </a:endParaRPr>
          </a:p>
          <a:p>
            <a:pPr lvl="1" algn="ctr" eaLnBrk="1" hangingPunct="1">
              <a:buFontTx/>
              <a:buNone/>
              <a:defRPr/>
            </a:pPr>
            <a:endParaRPr lang="en-US" smtClean="0">
              <a:ea typeface="+mn-ea"/>
            </a:endParaRPr>
          </a:p>
        </p:txBody>
      </p:sp>
    </p:spTree>
    <p:extLst>
      <p:ext uri="{BB962C8B-B14F-4D97-AF65-F5344CB8AC3E}">
        <p14:creationId xmlns:p14="http://schemas.microsoft.com/office/powerpoint/2010/main" val="1390478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smtClean="0"/>
              <a:t>Definition of White Lining</a:t>
            </a:r>
            <a:endParaRPr/>
          </a:p>
        </p:txBody>
      </p:sp>
      <p:sp>
        <p:nvSpPr>
          <p:cNvPr id="3" name="Content Placeholder 2"/>
          <p:cNvSpPr>
            <a:spLocks noGrp="1"/>
          </p:cNvSpPr>
          <p:nvPr>
            <p:ph idx="1"/>
          </p:nvPr>
        </p:nvSpPr>
        <p:spPr/>
        <p:txBody>
          <a:bodyPr/>
          <a:lstStyle/>
          <a:p>
            <a:pPr marL="0" indent="0" eaLnBrk="1" hangingPunct="1">
              <a:lnSpc>
                <a:spcPct val="90000"/>
              </a:lnSpc>
              <a:buFontTx/>
              <a:buNone/>
              <a:defRPr/>
            </a:pPr>
            <a:r>
              <a:rPr lang="en-US" sz="2800" dirty="0">
                <a:solidFill>
                  <a:srgbClr val="808080"/>
                </a:solidFill>
                <a:ea typeface="+mn-ea"/>
                <a:cs typeface="Arial" pitchFamily="34" charset="0"/>
              </a:rPr>
              <a:t>25-9-6</a:t>
            </a:r>
          </a:p>
          <a:p>
            <a:pPr marL="0" indent="0">
              <a:buFontTx/>
              <a:buNone/>
              <a:defRPr/>
            </a:pPr>
            <a:r>
              <a:rPr lang="en-US" u="sng" dirty="0" smtClean="0"/>
              <a:t>White lining: </a:t>
            </a:r>
            <a:r>
              <a:rPr lang="en-US" dirty="0" smtClean="0"/>
              <a:t>marking </a:t>
            </a:r>
            <a:r>
              <a:rPr lang="en-US" dirty="0"/>
              <a:t>the route of the excavation either electronically </a:t>
            </a:r>
            <a:r>
              <a:rPr lang="en-US" dirty="0" smtClean="0"/>
              <a:t>or with </a:t>
            </a:r>
            <a:r>
              <a:rPr lang="en-US" dirty="0"/>
              <a:t>white paint, flags, stakes, or a combination of such methods to outline the dig </a:t>
            </a:r>
            <a:r>
              <a:rPr lang="en-US" dirty="0" smtClean="0"/>
              <a:t>site: </a:t>
            </a:r>
          </a:p>
          <a:p>
            <a:pPr>
              <a:defRPr/>
            </a:pPr>
            <a:r>
              <a:rPr lang="en-US" b="0" i="1" dirty="0"/>
              <a:t>P</a:t>
            </a:r>
            <a:r>
              <a:rPr lang="en-US" b="0" i="1" dirty="0" smtClean="0"/>
              <a:t>rior </a:t>
            </a:r>
            <a:r>
              <a:rPr lang="en-US" b="0" i="1" dirty="0"/>
              <a:t>to notifying the </a:t>
            </a:r>
            <a:r>
              <a:rPr lang="en-US" b="0" i="1" dirty="0" smtClean="0"/>
              <a:t>UPC, </a:t>
            </a:r>
            <a:r>
              <a:rPr lang="en-US" b="0" i="1" dirty="0"/>
              <a:t>and </a:t>
            </a:r>
            <a:endParaRPr lang="en-US" b="0" i="1" dirty="0" smtClean="0"/>
          </a:p>
          <a:p>
            <a:pPr>
              <a:defRPr/>
            </a:pPr>
            <a:r>
              <a:rPr lang="en-US" b="0" i="1" dirty="0"/>
              <a:t>B</a:t>
            </a:r>
            <a:r>
              <a:rPr lang="en-US" b="0" i="1" dirty="0" smtClean="0"/>
              <a:t>efore </a:t>
            </a:r>
            <a:r>
              <a:rPr lang="en-US" b="0" i="1" dirty="0"/>
              <a:t>the locator arrives on the job. </a:t>
            </a:r>
          </a:p>
        </p:txBody>
      </p:sp>
    </p:spTree>
    <p:extLst>
      <p:ext uri="{BB962C8B-B14F-4D97-AF65-F5344CB8AC3E}">
        <p14:creationId xmlns:p14="http://schemas.microsoft.com/office/powerpoint/2010/main" val="273247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eaLnBrk="1" hangingPunct="1">
              <a:defRPr/>
            </a:pPr>
            <a:r>
              <a:rPr sz="3600" dirty="0">
                <a:ea typeface="+mj-ea"/>
                <a:cs typeface="+mj-cs"/>
              </a:rPr>
              <a:t>Use Quadrants </a:t>
            </a:r>
            <a:r>
              <a:rPr sz="3600" dirty="0" smtClean="0">
                <a:ea typeface="+mj-ea"/>
                <a:cs typeface="+mj-cs"/>
              </a:rPr>
              <a:t>for Verbal </a:t>
            </a:r>
            <a:r>
              <a:rPr sz="3600" dirty="0">
                <a:ea typeface="+mj-ea"/>
                <a:cs typeface="+mj-cs"/>
              </a:rPr>
              <a:t>White Lining</a:t>
            </a:r>
          </a:p>
        </p:txBody>
      </p:sp>
      <p:sp>
        <p:nvSpPr>
          <p:cNvPr id="33796" name="Rectangle 3"/>
          <p:cNvSpPr>
            <a:spLocks noGrp="1" noChangeArrowheads="1"/>
          </p:cNvSpPr>
          <p:nvPr>
            <p:ph idx="1"/>
          </p:nvPr>
        </p:nvSpPr>
        <p:spPr/>
        <p:txBody>
          <a:bodyPr/>
          <a:lstStyle/>
          <a:p>
            <a:pPr marL="0" indent="0" eaLnBrk="1" hangingPunct="1">
              <a:buFontTx/>
              <a:buNone/>
              <a:defRPr/>
            </a:pPr>
            <a:r>
              <a:rPr lang="en-US" sz="2800" dirty="0" smtClean="0">
                <a:ea typeface="+mn-ea"/>
                <a:cs typeface="+mn-cs"/>
              </a:rPr>
              <a:t>Lots will be divided into four quadrants identified as if standing in the street at the curb in the middle of the property facing the lot.</a:t>
            </a:r>
          </a:p>
        </p:txBody>
      </p:sp>
      <p:sp>
        <p:nvSpPr>
          <p:cNvPr id="516100" name="Rectangle 5"/>
          <p:cNvSpPr>
            <a:spLocks noChangeArrowheads="1"/>
          </p:cNvSpPr>
          <p:nvPr/>
        </p:nvSpPr>
        <p:spPr bwMode="auto">
          <a:xfrm>
            <a:off x="0" y="31432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graphicFrame>
        <p:nvGraphicFramePr>
          <p:cNvPr id="516101" name="Object 2"/>
          <p:cNvGraphicFramePr>
            <a:graphicFrameLocks noChangeAspect="1"/>
          </p:cNvGraphicFramePr>
          <p:nvPr/>
        </p:nvGraphicFramePr>
        <p:xfrm>
          <a:off x="2667000" y="2971800"/>
          <a:ext cx="3733800" cy="2422525"/>
        </p:xfrm>
        <a:graphic>
          <a:graphicData uri="http://schemas.openxmlformats.org/presentationml/2006/ole">
            <mc:AlternateContent xmlns:mc="http://schemas.openxmlformats.org/markup-compatibility/2006">
              <mc:Choice xmlns:v="urn:schemas-microsoft-com:vml" Requires="v">
                <p:oleObj spid="_x0000_s1029" name="Worksheet" r:id="rId4" imgW="1485900" imgH="590702" progId="Excel.Sheet.8">
                  <p:embed/>
                </p:oleObj>
              </mc:Choice>
              <mc:Fallback>
                <p:oleObj name="Worksheet" r:id="rId4" imgW="1485900" imgH="590702"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2971800"/>
                        <a:ext cx="3733800" cy="242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6102" name="Rectangle 7"/>
          <p:cNvSpPr>
            <a:spLocks noChangeArrowheads="1"/>
          </p:cNvSpPr>
          <p:nvPr/>
        </p:nvSpPr>
        <p:spPr bwMode="auto">
          <a:xfrm>
            <a:off x="4267200" y="4267200"/>
            <a:ext cx="1447800" cy="914400"/>
          </a:xfrm>
          <a:prstGeom prst="rect">
            <a:avLst/>
          </a:prstGeom>
          <a:solidFill>
            <a:srgbClr val="800000">
              <a:alpha val="7097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16103" name="Text Box 8"/>
          <p:cNvSpPr txBox="1">
            <a:spLocks noChangeArrowheads="1"/>
          </p:cNvSpPr>
          <p:nvPr/>
        </p:nvSpPr>
        <p:spPr bwMode="auto">
          <a:xfrm>
            <a:off x="4419600" y="4419600"/>
            <a:ext cx="1219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000" b="0"/>
              <a:t>Structure/house</a:t>
            </a:r>
          </a:p>
        </p:txBody>
      </p:sp>
      <p:sp>
        <p:nvSpPr>
          <p:cNvPr id="26633" name="AutoShape 9"/>
          <p:cNvSpPr>
            <a:spLocks noChangeArrowheads="1"/>
          </p:cNvSpPr>
          <p:nvPr/>
        </p:nvSpPr>
        <p:spPr bwMode="auto">
          <a:xfrm>
            <a:off x="4114800" y="5486400"/>
            <a:ext cx="1066800" cy="533400"/>
          </a:xfrm>
          <a:prstGeom prst="upArrowCallout">
            <a:avLst>
              <a:gd name="adj1" fmla="val 50000"/>
              <a:gd name="adj2" fmla="val 50000"/>
              <a:gd name="adj3" fmla="val 16667"/>
              <a:gd name="adj4" fmla="val 66667"/>
            </a:avLst>
          </a:prstGeom>
          <a:solidFill>
            <a:schemeClr val="accent1"/>
          </a:solidFill>
          <a:ln w="9525">
            <a:solidFill>
              <a:schemeClr val="tx1"/>
            </a:solidFill>
            <a:miter lim="800000"/>
            <a:headEnd/>
            <a:tailEnd/>
          </a:ln>
          <a:effectLst>
            <a:outerShdw dist="45791" dir="3378596" algn="ctr" rotWithShape="0">
              <a:schemeClr val="bg2"/>
            </a:outerShdw>
          </a:effectLst>
        </p:spPr>
        <p:txBody>
          <a:bodyPr wrap="none" anchor="ctr"/>
          <a:lstStyle/>
          <a:p>
            <a:pPr eaLnBrk="1" hangingPunct="1">
              <a:defRPr/>
            </a:pPr>
            <a:endParaRPr lang="en-US">
              <a:latin typeface="Arial" charset="0"/>
              <a:ea typeface="+mn-ea"/>
            </a:endParaRPr>
          </a:p>
        </p:txBody>
      </p:sp>
      <p:sp>
        <p:nvSpPr>
          <p:cNvPr id="516105" name="Text Box 10"/>
          <p:cNvSpPr txBox="1">
            <a:spLocks noChangeArrowheads="1"/>
          </p:cNvSpPr>
          <p:nvPr/>
        </p:nvSpPr>
        <p:spPr bwMode="auto">
          <a:xfrm>
            <a:off x="4343400" y="56388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1800" b="0"/>
              <a:t>You</a:t>
            </a:r>
          </a:p>
        </p:txBody>
      </p:sp>
    </p:spTree>
    <p:extLst>
      <p:ext uri="{BB962C8B-B14F-4D97-AF65-F5344CB8AC3E}">
        <p14:creationId xmlns:p14="http://schemas.microsoft.com/office/powerpoint/2010/main" val="32654975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a:ea typeface="+mj-ea"/>
                <a:cs typeface="+mj-cs"/>
              </a:rPr>
              <a:t>White Lining</a:t>
            </a:r>
          </a:p>
        </p:txBody>
      </p:sp>
      <p:sp>
        <p:nvSpPr>
          <p:cNvPr id="238595" name="Rectangle 3"/>
          <p:cNvSpPr>
            <a:spLocks noGrp="1" noChangeArrowheads="1"/>
          </p:cNvSpPr>
          <p:nvPr>
            <p:ph idx="1"/>
          </p:nvPr>
        </p:nvSpPr>
        <p:spPr/>
        <p:txBody>
          <a:bodyPr/>
          <a:lstStyle/>
          <a:p>
            <a:pPr eaLnBrk="1" hangingPunct="1">
              <a:lnSpc>
                <a:spcPct val="90000"/>
              </a:lnSpc>
              <a:defRPr/>
            </a:pPr>
            <a:r>
              <a:rPr lang="en-US" smtClean="0">
                <a:ea typeface="+mn-ea"/>
                <a:cs typeface="+mn-cs"/>
              </a:rPr>
              <a:t>Physical White Lining is to be used when Sufficient Particularity is not descriptive enough to clearly lead a locator to the excavation area. </a:t>
            </a:r>
          </a:p>
          <a:p>
            <a:pPr eaLnBrk="1" hangingPunct="1">
              <a:lnSpc>
                <a:spcPct val="90000"/>
              </a:lnSpc>
              <a:defRPr/>
            </a:pPr>
            <a:endParaRPr lang="en-US" smtClean="0">
              <a:ea typeface="+mn-ea"/>
              <a:cs typeface="+mn-cs"/>
            </a:endParaRPr>
          </a:p>
          <a:p>
            <a:pPr eaLnBrk="1" hangingPunct="1">
              <a:lnSpc>
                <a:spcPct val="90000"/>
              </a:lnSpc>
              <a:defRPr/>
            </a:pPr>
            <a:r>
              <a:rPr lang="en-US" smtClean="0">
                <a:ea typeface="+mn-ea"/>
                <a:cs typeface="+mn-cs"/>
              </a:rPr>
              <a:t>The purpose of White Lining is to provide a physical outline of the dig site, illustrating the exact location of the proposed excavation site. </a:t>
            </a:r>
          </a:p>
          <a:p>
            <a:pPr eaLnBrk="1" hangingPunct="1">
              <a:lnSpc>
                <a:spcPct val="90000"/>
              </a:lnSpc>
              <a:defRPr/>
            </a:pPr>
            <a:endParaRPr lang="en-US" smtClean="0">
              <a:ea typeface="+mn-ea"/>
              <a:cs typeface="+mn-cs"/>
            </a:endParaRPr>
          </a:p>
          <a:p>
            <a:pPr eaLnBrk="1" hangingPunct="1">
              <a:lnSpc>
                <a:spcPct val="90000"/>
              </a:lnSpc>
              <a:defRPr/>
            </a:pPr>
            <a:endParaRPr lang="en-US" smtClean="0">
              <a:ea typeface="+mn-ea"/>
              <a:cs typeface="+mn-cs"/>
            </a:endParaRPr>
          </a:p>
        </p:txBody>
      </p:sp>
    </p:spTree>
    <p:extLst>
      <p:ext uri="{BB962C8B-B14F-4D97-AF65-F5344CB8AC3E}">
        <p14:creationId xmlns:p14="http://schemas.microsoft.com/office/powerpoint/2010/main" val="38021198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p:txBody>
          <a:bodyPr>
            <a:normAutofit/>
          </a:bodyPr>
          <a:lstStyle/>
          <a:p>
            <a:pPr eaLnBrk="1" hangingPunct="1">
              <a:defRPr/>
            </a:pPr>
            <a:r>
              <a:rPr>
                <a:ea typeface="+mj-ea"/>
                <a:cs typeface="+mj-cs"/>
              </a:rPr>
              <a:t>Locator Marks and White Lining</a:t>
            </a:r>
          </a:p>
        </p:txBody>
      </p:sp>
      <p:sp>
        <p:nvSpPr>
          <p:cNvPr id="239619" name="Rectangle 3"/>
          <p:cNvSpPr>
            <a:spLocks noGrp="1" noChangeArrowheads="1"/>
          </p:cNvSpPr>
          <p:nvPr>
            <p:ph idx="1"/>
          </p:nvPr>
        </p:nvSpPr>
        <p:spPr/>
        <p:txBody>
          <a:bodyPr/>
          <a:lstStyle/>
          <a:p>
            <a:pPr eaLnBrk="1" hangingPunct="1">
              <a:defRPr/>
            </a:pPr>
            <a:endParaRPr lang="en-US" sz="2800" dirty="0" smtClean="0">
              <a:ea typeface="+mn-ea"/>
              <a:cs typeface="+mn-cs"/>
            </a:endParaRPr>
          </a:p>
          <a:p>
            <a:pPr marL="0" indent="0" eaLnBrk="1" hangingPunct="1">
              <a:buFontTx/>
              <a:buNone/>
              <a:defRPr/>
            </a:pPr>
            <a:r>
              <a:rPr lang="en-US" sz="2800" dirty="0" smtClean="0">
                <a:ea typeface="+mn-ea"/>
                <a:cs typeface="+mn-cs"/>
              </a:rPr>
              <a:t>The Locator shall extend marks outside the proposed work area by 20 to 30 feet </a:t>
            </a:r>
            <a:r>
              <a:rPr lang="en-US" sz="2800" i="1" dirty="0" smtClean="0">
                <a:ea typeface="+mn-ea"/>
                <a:cs typeface="+mn-cs"/>
              </a:rPr>
              <a:t>if</a:t>
            </a:r>
            <a:r>
              <a:rPr lang="en-US" sz="2800" dirty="0" smtClean="0">
                <a:ea typeface="+mn-ea"/>
                <a:cs typeface="+mn-cs"/>
              </a:rPr>
              <a:t> those facilities extend outside the proposed excavation area. </a:t>
            </a:r>
          </a:p>
        </p:txBody>
      </p:sp>
      <p:sp>
        <p:nvSpPr>
          <p:cNvPr id="520196" name="Line 4"/>
          <p:cNvSpPr>
            <a:spLocks noChangeShapeType="1"/>
          </p:cNvSpPr>
          <p:nvPr/>
        </p:nvSpPr>
        <p:spPr bwMode="auto">
          <a:xfrm flipV="1">
            <a:off x="1981200" y="5105400"/>
            <a:ext cx="5867400" cy="0"/>
          </a:xfrm>
          <a:prstGeom prst="line">
            <a:avLst/>
          </a:prstGeom>
          <a:noFill/>
          <a:ln w="38100">
            <a:solidFill>
              <a:srgbClr val="0000FF"/>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0197" name="Rectangle 5"/>
          <p:cNvSpPr>
            <a:spLocks noChangeArrowheads="1"/>
          </p:cNvSpPr>
          <p:nvPr/>
        </p:nvSpPr>
        <p:spPr bwMode="auto">
          <a:xfrm>
            <a:off x="3810000" y="4191000"/>
            <a:ext cx="1752600" cy="1600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0198" name="Rectangle 6"/>
          <p:cNvSpPr>
            <a:spLocks noChangeArrowheads="1"/>
          </p:cNvSpPr>
          <p:nvPr/>
        </p:nvSpPr>
        <p:spPr bwMode="auto">
          <a:xfrm>
            <a:off x="3810000" y="4191000"/>
            <a:ext cx="1752600" cy="1600200"/>
          </a:xfrm>
          <a:prstGeom prst="rect">
            <a:avLst/>
          </a:prstGeom>
          <a:noFill/>
          <a:ln w="38100">
            <a:solidFill>
              <a:schemeClr val="bg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0199" name="Text Box 7"/>
          <p:cNvSpPr txBox="1">
            <a:spLocks noChangeArrowheads="1"/>
          </p:cNvSpPr>
          <p:nvPr/>
        </p:nvSpPr>
        <p:spPr bwMode="auto">
          <a:xfrm>
            <a:off x="2057400" y="466725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0000FF"/>
                </a:solidFill>
                <a:latin typeface="Arial Black" panose="020B0A04020102020204" pitchFamily="34" charset="0"/>
              </a:rPr>
              <a:t>MWA</a:t>
            </a:r>
          </a:p>
        </p:txBody>
      </p:sp>
      <p:sp>
        <p:nvSpPr>
          <p:cNvPr id="520200" name="Text Box 8"/>
          <p:cNvSpPr txBox="1">
            <a:spLocks noChangeArrowheads="1"/>
          </p:cNvSpPr>
          <p:nvPr/>
        </p:nvSpPr>
        <p:spPr bwMode="auto">
          <a:xfrm>
            <a:off x="6477000" y="466725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0000FF"/>
                </a:solidFill>
                <a:latin typeface="Arial Black" panose="020B0A04020102020204" pitchFamily="34" charset="0"/>
              </a:rPr>
              <a:t>MWA</a:t>
            </a:r>
          </a:p>
        </p:txBody>
      </p:sp>
    </p:spTree>
    <p:extLst>
      <p:ext uri="{BB962C8B-B14F-4D97-AF65-F5344CB8AC3E}">
        <p14:creationId xmlns:p14="http://schemas.microsoft.com/office/powerpoint/2010/main" val="28030620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F6F1DE"/>
          </a:solidFill>
          <a:ln>
            <a:solidFill>
              <a:srgbClr val="F6F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0" name="Rectangle 2"/>
          <p:cNvSpPr>
            <a:spLocks noGrp="1" noChangeArrowheads="1"/>
          </p:cNvSpPr>
          <p:nvPr>
            <p:ph type="title"/>
          </p:nvPr>
        </p:nvSpPr>
        <p:spPr>
          <a:xfrm>
            <a:off x="685800" y="152400"/>
            <a:ext cx="7886700" cy="1325563"/>
          </a:xfrm>
        </p:spPr>
        <p:txBody>
          <a:bodyPr/>
          <a:lstStyle/>
          <a:p>
            <a:pPr eaLnBrk="1" hangingPunct="1">
              <a:defRPr/>
            </a:pPr>
            <a:r>
              <a:rPr dirty="0">
                <a:ea typeface="+mj-ea"/>
                <a:cs typeface="+mj-cs"/>
              </a:rPr>
              <a:t>White Lining Symbols</a:t>
            </a:r>
          </a:p>
        </p:txBody>
      </p:sp>
      <p:sp>
        <p:nvSpPr>
          <p:cNvPr id="240643" name="Rectangle 3"/>
          <p:cNvSpPr>
            <a:spLocks noGrp="1" noChangeArrowheads="1"/>
          </p:cNvSpPr>
          <p:nvPr>
            <p:ph idx="1"/>
          </p:nvPr>
        </p:nvSpPr>
        <p:spPr>
          <a:xfrm>
            <a:off x="685800" y="1295400"/>
            <a:ext cx="7772400" cy="4114800"/>
          </a:xfrm>
        </p:spPr>
        <p:txBody>
          <a:bodyPr/>
          <a:lstStyle/>
          <a:p>
            <a:pPr marL="0" indent="0" eaLnBrk="1" hangingPunct="1">
              <a:buFontTx/>
              <a:buNone/>
              <a:defRPr/>
            </a:pPr>
            <a:r>
              <a:rPr lang="en-US" sz="2800" dirty="0" smtClean="0">
                <a:ea typeface="+mn-ea"/>
                <a:cs typeface="+mn-cs"/>
              </a:rPr>
              <a:t>White lining proposed dig sites that will follow a single path or trench shall be marked using white lines &amp;/or arrows and located for twenty (20) feet on either side of the white line. It is important to identify the starting &amp; ending points.</a:t>
            </a:r>
          </a:p>
        </p:txBody>
      </p:sp>
      <p:sp>
        <p:nvSpPr>
          <p:cNvPr id="522244" name="AutoShape 20"/>
          <p:cNvSpPr>
            <a:spLocks noChangeArrowheads="1"/>
          </p:cNvSpPr>
          <p:nvPr/>
        </p:nvSpPr>
        <p:spPr bwMode="auto">
          <a:xfrm>
            <a:off x="457200" y="4038600"/>
            <a:ext cx="8382000" cy="2514600"/>
          </a:xfrm>
          <a:prstGeom prst="roundRect">
            <a:avLst>
              <a:gd name="adj" fmla="val 16667"/>
            </a:avLst>
          </a:prstGeom>
          <a:solidFill>
            <a:srgbClr val="3366FF">
              <a:alpha val="36862"/>
            </a:srgbClr>
          </a:solidFill>
          <a:ln w="9525" algn="ctr">
            <a:solidFill>
              <a:schemeClr val="tx1"/>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grpSp>
        <p:nvGrpSpPr>
          <p:cNvPr id="522245" name="Group 21"/>
          <p:cNvGrpSpPr>
            <a:grpSpLocks/>
          </p:cNvGrpSpPr>
          <p:nvPr/>
        </p:nvGrpSpPr>
        <p:grpSpPr bwMode="auto">
          <a:xfrm>
            <a:off x="1295400" y="4800600"/>
            <a:ext cx="7086600" cy="828675"/>
            <a:chOff x="576" y="3312"/>
            <a:chExt cx="4464" cy="522"/>
          </a:xfrm>
        </p:grpSpPr>
        <p:grpSp>
          <p:nvGrpSpPr>
            <p:cNvPr id="522254" name="Group 9"/>
            <p:cNvGrpSpPr>
              <a:grpSpLocks/>
            </p:cNvGrpSpPr>
            <p:nvPr/>
          </p:nvGrpSpPr>
          <p:grpSpPr bwMode="auto">
            <a:xfrm>
              <a:off x="1152" y="3591"/>
              <a:ext cx="3312" cy="96"/>
              <a:chOff x="1200" y="1824"/>
              <a:chExt cx="3312" cy="96"/>
            </a:xfrm>
          </p:grpSpPr>
          <p:sp>
            <p:nvSpPr>
              <p:cNvPr id="522258" name="AutoShape 10"/>
              <p:cNvSpPr>
                <a:spLocks noChangeArrowheads="1"/>
              </p:cNvSpPr>
              <p:nvPr/>
            </p:nvSpPr>
            <p:spPr bwMode="auto">
              <a:xfrm>
                <a:off x="1632"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2259" name="AutoShape 11"/>
              <p:cNvSpPr>
                <a:spLocks noChangeArrowheads="1"/>
              </p:cNvSpPr>
              <p:nvPr/>
            </p:nvSpPr>
            <p:spPr bwMode="auto">
              <a:xfrm>
                <a:off x="2640"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2260" name="AutoShape 12"/>
              <p:cNvSpPr>
                <a:spLocks noChangeArrowheads="1"/>
              </p:cNvSpPr>
              <p:nvPr/>
            </p:nvSpPr>
            <p:spPr bwMode="auto">
              <a:xfrm>
                <a:off x="2112"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2261" name="AutoShape 13"/>
              <p:cNvSpPr>
                <a:spLocks noChangeArrowheads="1"/>
              </p:cNvSpPr>
              <p:nvPr/>
            </p:nvSpPr>
            <p:spPr bwMode="auto">
              <a:xfrm>
                <a:off x="4128"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2262" name="AutoShape 14"/>
              <p:cNvSpPr>
                <a:spLocks noChangeArrowheads="1"/>
              </p:cNvSpPr>
              <p:nvPr/>
            </p:nvSpPr>
            <p:spPr bwMode="auto">
              <a:xfrm>
                <a:off x="3120"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2263" name="AutoShape 15"/>
              <p:cNvSpPr>
                <a:spLocks noChangeArrowheads="1"/>
              </p:cNvSpPr>
              <p:nvPr/>
            </p:nvSpPr>
            <p:spPr bwMode="auto">
              <a:xfrm>
                <a:off x="3600"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2264" name="AutoShape 16"/>
              <p:cNvSpPr>
                <a:spLocks noChangeArrowheads="1"/>
              </p:cNvSpPr>
              <p:nvPr/>
            </p:nvSpPr>
            <p:spPr bwMode="auto">
              <a:xfrm>
                <a:off x="1200"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grpSp>
        <p:sp>
          <p:nvSpPr>
            <p:cNvPr id="522255" name="Text Box 17"/>
            <p:cNvSpPr txBox="1">
              <a:spLocks noChangeArrowheads="1"/>
            </p:cNvSpPr>
            <p:nvPr/>
          </p:nvSpPr>
          <p:spPr bwMode="auto">
            <a:xfrm>
              <a:off x="576" y="3504"/>
              <a:ext cx="62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latin typeface="Bazooka"/>
                </a:rPr>
                <a:t>Start</a:t>
              </a:r>
            </a:p>
          </p:txBody>
        </p:sp>
        <p:sp>
          <p:nvSpPr>
            <p:cNvPr id="522256" name="Text Box 18"/>
            <p:cNvSpPr txBox="1">
              <a:spLocks noChangeArrowheads="1"/>
            </p:cNvSpPr>
            <p:nvPr/>
          </p:nvSpPr>
          <p:spPr bwMode="auto">
            <a:xfrm>
              <a:off x="4416" y="3504"/>
              <a:ext cx="62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dirty="0" smtClean="0">
                  <a:latin typeface="Bazooka"/>
                </a:rPr>
                <a:t>End</a:t>
              </a:r>
              <a:endParaRPr lang="en-US" altLang="en-US" sz="2800" b="0" dirty="0">
                <a:latin typeface="Bazooka"/>
              </a:endParaRPr>
            </a:p>
          </p:txBody>
        </p:sp>
        <p:sp>
          <p:nvSpPr>
            <p:cNvPr id="522257" name="Text Box 19"/>
            <p:cNvSpPr txBox="1">
              <a:spLocks noChangeArrowheads="1"/>
            </p:cNvSpPr>
            <p:nvPr/>
          </p:nvSpPr>
          <p:spPr bwMode="auto">
            <a:xfrm>
              <a:off x="1824" y="3312"/>
              <a:ext cx="321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latin typeface="Bazooka"/>
                </a:rPr>
                <a:t>ABC Excavator</a:t>
              </a:r>
            </a:p>
          </p:txBody>
        </p:sp>
      </p:grpSp>
      <p:sp>
        <p:nvSpPr>
          <p:cNvPr id="522246" name="Line 22"/>
          <p:cNvSpPr>
            <a:spLocks noChangeShapeType="1"/>
          </p:cNvSpPr>
          <p:nvPr/>
        </p:nvSpPr>
        <p:spPr bwMode="auto">
          <a:xfrm>
            <a:off x="2819400" y="4572000"/>
            <a:ext cx="0" cy="685800"/>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247" name="Text Box 23"/>
          <p:cNvSpPr txBox="1">
            <a:spLocks noChangeArrowheads="1"/>
          </p:cNvSpPr>
          <p:nvPr/>
        </p:nvSpPr>
        <p:spPr bwMode="auto">
          <a:xfrm rot="-5400000">
            <a:off x="1783557" y="4388643"/>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t>20 feet</a:t>
            </a:r>
          </a:p>
        </p:txBody>
      </p:sp>
      <p:sp>
        <p:nvSpPr>
          <p:cNvPr id="522248" name="Line 24"/>
          <p:cNvSpPr>
            <a:spLocks noChangeShapeType="1"/>
          </p:cNvSpPr>
          <p:nvPr/>
        </p:nvSpPr>
        <p:spPr bwMode="auto">
          <a:xfrm>
            <a:off x="6705600" y="5486400"/>
            <a:ext cx="0" cy="609600"/>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249" name="Text Box 25"/>
          <p:cNvSpPr txBox="1">
            <a:spLocks noChangeArrowheads="1"/>
          </p:cNvSpPr>
          <p:nvPr/>
        </p:nvSpPr>
        <p:spPr bwMode="auto">
          <a:xfrm rot="-5400000">
            <a:off x="5669757" y="5607843"/>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t>20 feet</a:t>
            </a:r>
          </a:p>
        </p:txBody>
      </p:sp>
      <p:sp>
        <p:nvSpPr>
          <p:cNvPr id="522250" name="Line 26"/>
          <p:cNvSpPr>
            <a:spLocks noChangeShapeType="1"/>
          </p:cNvSpPr>
          <p:nvPr/>
        </p:nvSpPr>
        <p:spPr bwMode="auto">
          <a:xfrm flipH="1">
            <a:off x="685800" y="5334000"/>
            <a:ext cx="5334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251" name="Text Box 28"/>
          <p:cNvSpPr txBox="1">
            <a:spLocks noChangeArrowheads="1"/>
          </p:cNvSpPr>
          <p:nvPr/>
        </p:nvSpPr>
        <p:spPr bwMode="auto">
          <a:xfrm>
            <a:off x="762000" y="55626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t>20 feet</a:t>
            </a:r>
          </a:p>
        </p:txBody>
      </p:sp>
      <p:sp>
        <p:nvSpPr>
          <p:cNvPr id="522252" name="Line 29"/>
          <p:cNvSpPr>
            <a:spLocks noChangeShapeType="1"/>
          </p:cNvSpPr>
          <p:nvPr/>
        </p:nvSpPr>
        <p:spPr bwMode="auto">
          <a:xfrm flipH="1">
            <a:off x="8229600" y="5334000"/>
            <a:ext cx="5334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253" name="Text Box 30"/>
          <p:cNvSpPr txBox="1">
            <a:spLocks noChangeArrowheads="1"/>
          </p:cNvSpPr>
          <p:nvPr/>
        </p:nvSpPr>
        <p:spPr bwMode="auto">
          <a:xfrm>
            <a:off x="7620000" y="54864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t>20 feet</a:t>
            </a:r>
          </a:p>
        </p:txBody>
      </p:sp>
    </p:spTree>
    <p:extLst>
      <p:ext uri="{BB962C8B-B14F-4D97-AF65-F5344CB8AC3E}">
        <p14:creationId xmlns:p14="http://schemas.microsoft.com/office/powerpoint/2010/main" val="672744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pPr eaLnBrk="1" hangingPunct="1">
              <a:defRPr/>
            </a:pPr>
            <a:r>
              <a:rPr sz="3600">
                <a:ea typeface="+mj-ea"/>
                <a:cs typeface="+mj-cs"/>
              </a:rPr>
              <a:t>Identification of White Lining Excavator</a:t>
            </a:r>
          </a:p>
        </p:txBody>
      </p:sp>
      <p:sp>
        <p:nvSpPr>
          <p:cNvPr id="241667" name="Rectangle 3"/>
          <p:cNvSpPr>
            <a:spLocks noGrp="1" noChangeArrowheads="1"/>
          </p:cNvSpPr>
          <p:nvPr>
            <p:ph idx="1"/>
          </p:nvPr>
        </p:nvSpPr>
        <p:spPr/>
        <p:txBody>
          <a:bodyPr/>
          <a:lstStyle/>
          <a:p>
            <a:pPr eaLnBrk="1" hangingPunct="1">
              <a:defRPr/>
            </a:pPr>
            <a:endParaRPr lang="en-US" dirty="0" smtClean="0">
              <a:ea typeface="+mn-ea"/>
              <a:cs typeface="+mn-cs"/>
            </a:endParaRPr>
          </a:p>
          <a:p>
            <a:pPr marL="0" indent="0" eaLnBrk="1" hangingPunct="1">
              <a:buFontTx/>
              <a:buNone/>
              <a:defRPr/>
            </a:pPr>
            <a:r>
              <a:rPr lang="en-US" dirty="0" smtClean="0">
                <a:ea typeface="+mn-ea"/>
                <a:cs typeface="+mn-cs"/>
              </a:rPr>
              <a:t>Each excavator, when white lining, shall be identified by labeling the white line area with the excavator’s name or the applicable locate ticket number or both. </a:t>
            </a:r>
          </a:p>
        </p:txBody>
      </p:sp>
    </p:spTree>
    <p:extLst>
      <p:ext uri="{BB962C8B-B14F-4D97-AF65-F5344CB8AC3E}">
        <p14:creationId xmlns:p14="http://schemas.microsoft.com/office/powerpoint/2010/main" val="33878193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Oval 62"/>
          <p:cNvSpPr>
            <a:spLocks noChangeArrowheads="1"/>
          </p:cNvSpPr>
          <p:nvPr/>
        </p:nvSpPr>
        <p:spPr bwMode="auto">
          <a:xfrm>
            <a:off x="304800" y="3657600"/>
            <a:ext cx="1905000" cy="1600200"/>
          </a:xfrm>
          <a:prstGeom prst="ellipse">
            <a:avLst/>
          </a:prstGeom>
          <a:solidFill>
            <a:srgbClr val="FFFFFF"/>
          </a:solidFill>
          <a:ln w="66675" algn="ctr">
            <a:solidFill>
              <a:schemeClr val="tx1"/>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8194" name="Rectangle 2"/>
          <p:cNvSpPr>
            <a:spLocks noGrp="1" noChangeArrowheads="1"/>
          </p:cNvSpPr>
          <p:nvPr>
            <p:ph type="title"/>
          </p:nvPr>
        </p:nvSpPr>
        <p:spPr/>
        <p:txBody>
          <a:bodyPr/>
          <a:lstStyle/>
          <a:p>
            <a:pPr eaLnBrk="1" hangingPunct="1">
              <a:defRPr/>
            </a:pPr>
            <a:r>
              <a:rPr b="0">
                <a:ea typeface="+mj-ea"/>
                <a:cs typeface="+mj-cs"/>
              </a:rPr>
              <a:t>White Lining Examples</a:t>
            </a:r>
          </a:p>
        </p:txBody>
      </p:sp>
      <p:sp>
        <p:nvSpPr>
          <p:cNvPr id="526340" name="Line 5"/>
          <p:cNvSpPr>
            <a:spLocks noChangeShapeType="1"/>
          </p:cNvSpPr>
          <p:nvPr/>
        </p:nvSpPr>
        <p:spPr bwMode="auto">
          <a:xfrm>
            <a:off x="1676400" y="2286000"/>
            <a:ext cx="57912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6341" name="Line 6"/>
          <p:cNvSpPr>
            <a:spLocks noChangeShapeType="1"/>
          </p:cNvSpPr>
          <p:nvPr/>
        </p:nvSpPr>
        <p:spPr bwMode="auto">
          <a:xfrm>
            <a:off x="1752600" y="2286000"/>
            <a:ext cx="5638800" cy="0"/>
          </a:xfrm>
          <a:prstGeom prst="line">
            <a:avLst/>
          </a:prstGeom>
          <a:noFill/>
          <a:ln w="38100">
            <a:solidFill>
              <a:schemeClr val="bg1"/>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6342" name="Text Box 7"/>
          <p:cNvSpPr txBox="1">
            <a:spLocks noChangeArrowheads="1"/>
          </p:cNvSpPr>
          <p:nvPr/>
        </p:nvSpPr>
        <p:spPr bwMode="auto">
          <a:xfrm>
            <a:off x="457200" y="2057400"/>
            <a:ext cx="1143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latin typeface="Bazooka"/>
              </a:rPr>
              <a:t>Start</a:t>
            </a:r>
          </a:p>
        </p:txBody>
      </p:sp>
      <p:sp>
        <p:nvSpPr>
          <p:cNvPr id="526343" name="Text Box 8"/>
          <p:cNvSpPr txBox="1">
            <a:spLocks noChangeArrowheads="1"/>
          </p:cNvSpPr>
          <p:nvPr/>
        </p:nvSpPr>
        <p:spPr bwMode="auto">
          <a:xfrm>
            <a:off x="7543800" y="2133600"/>
            <a:ext cx="1143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latin typeface="Bazooka"/>
              </a:rPr>
              <a:t>END</a:t>
            </a:r>
          </a:p>
        </p:txBody>
      </p:sp>
      <p:sp>
        <p:nvSpPr>
          <p:cNvPr id="526344" name="Text Box 9"/>
          <p:cNvSpPr txBox="1">
            <a:spLocks noChangeArrowheads="1"/>
          </p:cNvSpPr>
          <p:nvPr/>
        </p:nvSpPr>
        <p:spPr bwMode="auto">
          <a:xfrm>
            <a:off x="2057400" y="1752600"/>
            <a:ext cx="510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latin typeface="Bazooka"/>
              </a:rPr>
              <a:t>06157-500-001</a:t>
            </a:r>
          </a:p>
        </p:txBody>
      </p:sp>
      <p:grpSp>
        <p:nvGrpSpPr>
          <p:cNvPr id="526345" name="Group 37"/>
          <p:cNvGrpSpPr>
            <a:grpSpLocks/>
          </p:cNvGrpSpPr>
          <p:nvPr/>
        </p:nvGrpSpPr>
        <p:grpSpPr bwMode="auto">
          <a:xfrm>
            <a:off x="1905000" y="2957513"/>
            <a:ext cx="5257800" cy="152400"/>
            <a:chOff x="1200" y="1824"/>
            <a:chExt cx="3312" cy="96"/>
          </a:xfrm>
        </p:grpSpPr>
        <p:sp>
          <p:nvSpPr>
            <p:cNvPr id="526372" name="AutoShape 12"/>
            <p:cNvSpPr>
              <a:spLocks noChangeArrowheads="1"/>
            </p:cNvSpPr>
            <p:nvPr/>
          </p:nvSpPr>
          <p:spPr bwMode="auto">
            <a:xfrm>
              <a:off x="1632"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73" name="AutoShape 13"/>
            <p:cNvSpPr>
              <a:spLocks noChangeArrowheads="1"/>
            </p:cNvSpPr>
            <p:nvPr/>
          </p:nvSpPr>
          <p:spPr bwMode="auto">
            <a:xfrm>
              <a:off x="2640"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74" name="AutoShape 14"/>
            <p:cNvSpPr>
              <a:spLocks noChangeArrowheads="1"/>
            </p:cNvSpPr>
            <p:nvPr/>
          </p:nvSpPr>
          <p:spPr bwMode="auto">
            <a:xfrm>
              <a:off x="2112"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75" name="AutoShape 15"/>
            <p:cNvSpPr>
              <a:spLocks noChangeArrowheads="1"/>
            </p:cNvSpPr>
            <p:nvPr/>
          </p:nvSpPr>
          <p:spPr bwMode="auto">
            <a:xfrm>
              <a:off x="4128"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76" name="AutoShape 16"/>
            <p:cNvSpPr>
              <a:spLocks noChangeArrowheads="1"/>
            </p:cNvSpPr>
            <p:nvPr/>
          </p:nvSpPr>
          <p:spPr bwMode="auto">
            <a:xfrm>
              <a:off x="3120"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77" name="AutoShape 17"/>
            <p:cNvSpPr>
              <a:spLocks noChangeArrowheads="1"/>
            </p:cNvSpPr>
            <p:nvPr/>
          </p:nvSpPr>
          <p:spPr bwMode="auto">
            <a:xfrm>
              <a:off x="3600"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78" name="AutoShape 18"/>
            <p:cNvSpPr>
              <a:spLocks noChangeArrowheads="1"/>
            </p:cNvSpPr>
            <p:nvPr/>
          </p:nvSpPr>
          <p:spPr bwMode="auto">
            <a:xfrm>
              <a:off x="1200" y="1824"/>
              <a:ext cx="384" cy="96"/>
            </a:xfrm>
            <a:prstGeom prst="rightArrow">
              <a:avLst>
                <a:gd name="adj1" fmla="val 50000"/>
                <a:gd name="adj2" fmla="val 100000"/>
              </a:avLst>
            </a:prstGeom>
            <a:solidFill>
              <a:schemeClr val="bg1"/>
            </a:solidFill>
            <a:ln w="9525">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grpSp>
      <p:sp>
        <p:nvSpPr>
          <p:cNvPr id="526346" name="Text Box 19"/>
          <p:cNvSpPr txBox="1">
            <a:spLocks noChangeArrowheads="1"/>
          </p:cNvSpPr>
          <p:nvPr/>
        </p:nvSpPr>
        <p:spPr bwMode="auto">
          <a:xfrm>
            <a:off x="685800" y="2819400"/>
            <a:ext cx="1066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latin typeface="Bazooka"/>
              </a:rPr>
              <a:t>Start</a:t>
            </a:r>
          </a:p>
        </p:txBody>
      </p:sp>
      <p:sp>
        <p:nvSpPr>
          <p:cNvPr id="526347" name="Text Box 20"/>
          <p:cNvSpPr txBox="1">
            <a:spLocks noChangeArrowheads="1"/>
          </p:cNvSpPr>
          <p:nvPr/>
        </p:nvSpPr>
        <p:spPr bwMode="auto">
          <a:xfrm>
            <a:off x="7315200" y="2819400"/>
            <a:ext cx="1143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latin typeface="Bazooka"/>
              </a:rPr>
              <a:t>END</a:t>
            </a:r>
          </a:p>
        </p:txBody>
      </p:sp>
      <p:sp>
        <p:nvSpPr>
          <p:cNvPr id="526348" name="Text Box 34"/>
          <p:cNvSpPr txBox="1">
            <a:spLocks noChangeArrowheads="1"/>
          </p:cNvSpPr>
          <p:nvPr/>
        </p:nvSpPr>
        <p:spPr bwMode="auto">
          <a:xfrm>
            <a:off x="2057400" y="2514600"/>
            <a:ext cx="510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latin typeface="Bazooka"/>
              </a:rPr>
              <a:t>ABC Excavator</a:t>
            </a:r>
          </a:p>
        </p:txBody>
      </p:sp>
      <p:sp>
        <p:nvSpPr>
          <p:cNvPr id="526349" name="Text Box 65"/>
          <p:cNvSpPr txBox="1">
            <a:spLocks noChangeArrowheads="1"/>
          </p:cNvSpPr>
          <p:nvPr/>
        </p:nvSpPr>
        <p:spPr bwMode="auto">
          <a:xfrm>
            <a:off x="685800" y="4114800"/>
            <a:ext cx="1119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2000"/>
              <a:t>ABC </a:t>
            </a:r>
            <a:r>
              <a:rPr lang="en-US" altLang="en-US" sz="1400"/>
              <a:t>Excavating</a:t>
            </a:r>
            <a:endParaRPr lang="en-US" altLang="en-US" sz="2800" b="0"/>
          </a:p>
        </p:txBody>
      </p:sp>
      <p:sp>
        <p:nvSpPr>
          <p:cNvPr id="526350" name="Rectangle 69"/>
          <p:cNvSpPr>
            <a:spLocks noChangeArrowheads="1"/>
          </p:cNvSpPr>
          <p:nvPr/>
        </p:nvSpPr>
        <p:spPr bwMode="auto">
          <a:xfrm>
            <a:off x="3048000" y="3581400"/>
            <a:ext cx="914400" cy="2286000"/>
          </a:xfrm>
          <a:prstGeom prst="rect">
            <a:avLst/>
          </a:prstGeom>
          <a:noFill/>
          <a:ln w="635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51" name="AutoShape 70"/>
          <p:cNvSpPr>
            <a:spLocks noChangeArrowheads="1"/>
          </p:cNvSpPr>
          <p:nvPr/>
        </p:nvSpPr>
        <p:spPr bwMode="auto">
          <a:xfrm>
            <a:off x="5715000" y="4343400"/>
            <a:ext cx="1752600" cy="2209800"/>
          </a:xfrm>
          <a:prstGeom prst="diamond">
            <a:avLst/>
          </a:prstGeom>
          <a:solidFill>
            <a:schemeClr val="accent1"/>
          </a:solidFill>
          <a:ln w="9525" algn="ctr">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52" name="AutoShape 72"/>
          <p:cNvSpPr>
            <a:spLocks noChangeArrowheads="1"/>
          </p:cNvSpPr>
          <p:nvPr/>
        </p:nvSpPr>
        <p:spPr bwMode="auto">
          <a:xfrm>
            <a:off x="6553200" y="3276600"/>
            <a:ext cx="762000" cy="609600"/>
          </a:xfrm>
          <a:prstGeom prst="wave">
            <a:avLst>
              <a:gd name="adj1" fmla="val 13005"/>
              <a:gd name="adj2" fmla="val 0"/>
            </a:avLst>
          </a:prstGeom>
          <a:solidFill>
            <a:schemeClr val="bg1"/>
          </a:solidFill>
          <a:ln w="15875" algn="ctr">
            <a:solidFill>
              <a:schemeClr val="tx1"/>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53" name="Line 73"/>
          <p:cNvSpPr>
            <a:spLocks noChangeShapeType="1"/>
          </p:cNvSpPr>
          <p:nvPr/>
        </p:nvSpPr>
        <p:spPr bwMode="auto">
          <a:xfrm>
            <a:off x="6553200" y="3657600"/>
            <a:ext cx="0" cy="76200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2720" name="Text Box 74"/>
          <p:cNvSpPr txBox="1">
            <a:spLocks noChangeArrowheads="1"/>
          </p:cNvSpPr>
          <p:nvPr/>
        </p:nvSpPr>
        <p:spPr bwMode="auto">
          <a:xfrm>
            <a:off x="6553200" y="3286125"/>
            <a:ext cx="838200" cy="523875"/>
          </a:xfrm>
          <a:prstGeom prst="rect">
            <a:avLst/>
          </a:prstGeom>
          <a:noFill/>
          <a:ln w="9525" algn="ctr">
            <a:noFill/>
            <a:miter lim="800000"/>
            <a:headEnd/>
            <a:tailEnd/>
          </a:ln>
        </p:spPr>
        <p:txBody>
          <a:bodyPr>
            <a:spAutoFit/>
          </a:bodyPr>
          <a:lstStyle/>
          <a:p>
            <a:pPr eaLnBrk="1" hangingPunct="1">
              <a:spcBef>
                <a:spcPct val="50000"/>
              </a:spcBef>
              <a:defRPr/>
            </a:pPr>
            <a:r>
              <a:rPr lang="en-US" spc="-300" dirty="0">
                <a:ea typeface="+mn-ea"/>
              </a:rPr>
              <a:t>ABC</a:t>
            </a:r>
          </a:p>
        </p:txBody>
      </p:sp>
      <p:grpSp>
        <p:nvGrpSpPr>
          <p:cNvPr id="526355" name="Group 75"/>
          <p:cNvGrpSpPr>
            <a:grpSpLocks/>
          </p:cNvGrpSpPr>
          <p:nvPr/>
        </p:nvGrpSpPr>
        <p:grpSpPr bwMode="auto">
          <a:xfrm>
            <a:off x="7467600" y="4343400"/>
            <a:ext cx="762000" cy="1143000"/>
            <a:chOff x="1104" y="3024"/>
            <a:chExt cx="480" cy="720"/>
          </a:xfrm>
        </p:grpSpPr>
        <p:sp>
          <p:nvSpPr>
            <p:cNvPr id="526369" name="AutoShape 76"/>
            <p:cNvSpPr>
              <a:spLocks noChangeArrowheads="1"/>
            </p:cNvSpPr>
            <p:nvPr/>
          </p:nvSpPr>
          <p:spPr bwMode="auto">
            <a:xfrm>
              <a:off x="1104" y="3024"/>
              <a:ext cx="480" cy="384"/>
            </a:xfrm>
            <a:prstGeom prst="wave">
              <a:avLst>
                <a:gd name="adj1" fmla="val 13005"/>
                <a:gd name="adj2" fmla="val 0"/>
              </a:avLst>
            </a:prstGeom>
            <a:solidFill>
              <a:schemeClr val="bg1"/>
            </a:solidFill>
            <a:ln w="15875" algn="ctr">
              <a:solidFill>
                <a:schemeClr val="tx1"/>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70" name="Line 77"/>
            <p:cNvSpPr>
              <a:spLocks noChangeShapeType="1"/>
            </p:cNvSpPr>
            <p:nvPr/>
          </p:nvSpPr>
          <p:spPr bwMode="auto">
            <a:xfrm>
              <a:off x="1104" y="3264"/>
              <a:ext cx="0" cy="48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6371" name="Text Box 78"/>
            <p:cNvSpPr txBox="1">
              <a:spLocks noChangeArrowheads="1"/>
            </p:cNvSpPr>
            <p:nvPr/>
          </p:nvSpPr>
          <p:spPr bwMode="auto">
            <a:xfrm>
              <a:off x="1104" y="3120"/>
              <a:ext cx="432"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endParaRPr lang="en-US" altLang="en-US" sz="2800" b="0"/>
            </a:p>
          </p:txBody>
        </p:sp>
      </p:grpSp>
      <p:grpSp>
        <p:nvGrpSpPr>
          <p:cNvPr id="526356" name="Group 79"/>
          <p:cNvGrpSpPr>
            <a:grpSpLocks/>
          </p:cNvGrpSpPr>
          <p:nvPr/>
        </p:nvGrpSpPr>
        <p:grpSpPr bwMode="auto">
          <a:xfrm>
            <a:off x="6629400" y="5410200"/>
            <a:ext cx="762000" cy="1143000"/>
            <a:chOff x="1104" y="3024"/>
            <a:chExt cx="480" cy="720"/>
          </a:xfrm>
        </p:grpSpPr>
        <p:sp>
          <p:nvSpPr>
            <p:cNvPr id="526366" name="AutoShape 80"/>
            <p:cNvSpPr>
              <a:spLocks noChangeArrowheads="1"/>
            </p:cNvSpPr>
            <p:nvPr/>
          </p:nvSpPr>
          <p:spPr bwMode="auto">
            <a:xfrm>
              <a:off x="1104" y="3024"/>
              <a:ext cx="480" cy="384"/>
            </a:xfrm>
            <a:prstGeom prst="wave">
              <a:avLst>
                <a:gd name="adj1" fmla="val 13005"/>
                <a:gd name="adj2" fmla="val 0"/>
              </a:avLst>
            </a:prstGeom>
            <a:solidFill>
              <a:schemeClr val="bg1"/>
            </a:solidFill>
            <a:ln w="15875" algn="ctr">
              <a:solidFill>
                <a:schemeClr val="tx1"/>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67" name="Line 81"/>
            <p:cNvSpPr>
              <a:spLocks noChangeShapeType="1"/>
            </p:cNvSpPr>
            <p:nvPr/>
          </p:nvSpPr>
          <p:spPr bwMode="auto">
            <a:xfrm>
              <a:off x="1104" y="3264"/>
              <a:ext cx="0" cy="48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6368" name="Text Box 82"/>
            <p:cNvSpPr txBox="1">
              <a:spLocks noChangeArrowheads="1"/>
            </p:cNvSpPr>
            <p:nvPr/>
          </p:nvSpPr>
          <p:spPr bwMode="auto">
            <a:xfrm>
              <a:off x="1104" y="3120"/>
              <a:ext cx="432"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endParaRPr lang="en-US" altLang="en-US" sz="2800" b="0"/>
            </a:p>
          </p:txBody>
        </p:sp>
      </p:grpSp>
      <p:grpSp>
        <p:nvGrpSpPr>
          <p:cNvPr id="526357" name="Group 83"/>
          <p:cNvGrpSpPr>
            <a:grpSpLocks/>
          </p:cNvGrpSpPr>
          <p:nvPr/>
        </p:nvGrpSpPr>
        <p:grpSpPr bwMode="auto">
          <a:xfrm>
            <a:off x="5715000" y="4267200"/>
            <a:ext cx="838200" cy="1143000"/>
            <a:chOff x="1104" y="3024"/>
            <a:chExt cx="528" cy="720"/>
          </a:xfrm>
        </p:grpSpPr>
        <p:sp>
          <p:nvSpPr>
            <p:cNvPr id="526363" name="AutoShape 84"/>
            <p:cNvSpPr>
              <a:spLocks noChangeArrowheads="1"/>
            </p:cNvSpPr>
            <p:nvPr/>
          </p:nvSpPr>
          <p:spPr bwMode="auto">
            <a:xfrm>
              <a:off x="1104" y="3024"/>
              <a:ext cx="480" cy="384"/>
            </a:xfrm>
            <a:prstGeom prst="wave">
              <a:avLst>
                <a:gd name="adj1" fmla="val 13005"/>
                <a:gd name="adj2" fmla="val 0"/>
              </a:avLst>
            </a:prstGeom>
            <a:solidFill>
              <a:schemeClr val="bg1"/>
            </a:solidFill>
            <a:ln w="15875" algn="ctr">
              <a:solidFill>
                <a:schemeClr val="tx1"/>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64" name="Line 85"/>
            <p:cNvSpPr>
              <a:spLocks noChangeShapeType="1"/>
            </p:cNvSpPr>
            <p:nvPr/>
          </p:nvSpPr>
          <p:spPr bwMode="auto">
            <a:xfrm>
              <a:off x="1104" y="3264"/>
              <a:ext cx="0" cy="48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2711" name="Text Box 86"/>
            <p:cNvSpPr txBox="1">
              <a:spLocks noChangeArrowheads="1"/>
            </p:cNvSpPr>
            <p:nvPr/>
          </p:nvSpPr>
          <p:spPr bwMode="auto">
            <a:xfrm>
              <a:off x="1104" y="3078"/>
              <a:ext cx="528" cy="330"/>
            </a:xfrm>
            <a:prstGeom prst="rect">
              <a:avLst/>
            </a:prstGeom>
            <a:noFill/>
            <a:ln w="9525" algn="ctr">
              <a:noFill/>
              <a:miter lim="800000"/>
              <a:headEnd/>
              <a:tailEnd/>
            </a:ln>
          </p:spPr>
          <p:txBody>
            <a:bodyPr>
              <a:spAutoFit/>
            </a:bodyPr>
            <a:lstStyle/>
            <a:p>
              <a:pPr eaLnBrk="1" hangingPunct="1">
                <a:spcBef>
                  <a:spcPct val="50000"/>
                </a:spcBef>
                <a:defRPr/>
              </a:pPr>
              <a:r>
                <a:rPr lang="en-US" spc="-300" dirty="0">
                  <a:ea typeface="+mn-ea"/>
                </a:rPr>
                <a:t>ABC</a:t>
              </a:r>
            </a:p>
          </p:txBody>
        </p:sp>
      </p:grpSp>
      <p:sp>
        <p:nvSpPr>
          <p:cNvPr id="42" name="Text Box 74"/>
          <p:cNvSpPr txBox="1">
            <a:spLocks noChangeArrowheads="1"/>
          </p:cNvSpPr>
          <p:nvPr/>
        </p:nvSpPr>
        <p:spPr bwMode="auto">
          <a:xfrm>
            <a:off x="7467600" y="4343400"/>
            <a:ext cx="838200" cy="523875"/>
          </a:xfrm>
          <a:prstGeom prst="rect">
            <a:avLst/>
          </a:prstGeom>
          <a:noFill/>
          <a:ln w="9525" algn="ctr">
            <a:noFill/>
            <a:miter lim="800000"/>
            <a:headEnd/>
            <a:tailEnd/>
          </a:ln>
        </p:spPr>
        <p:txBody>
          <a:bodyPr>
            <a:spAutoFit/>
          </a:bodyPr>
          <a:lstStyle/>
          <a:p>
            <a:pPr eaLnBrk="1" hangingPunct="1">
              <a:spcBef>
                <a:spcPct val="50000"/>
              </a:spcBef>
              <a:defRPr/>
            </a:pPr>
            <a:r>
              <a:rPr lang="en-US" spc="-300" dirty="0">
                <a:ea typeface="+mn-ea"/>
              </a:rPr>
              <a:t>ABC</a:t>
            </a:r>
          </a:p>
        </p:txBody>
      </p:sp>
      <p:sp>
        <p:nvSpPr>
          <p:cNvPr id="43" name="Text Box 74"/>
          <p:cNvSpPr txBox="1">
            <a:spLocks noChangeArrowheads="1"/>
          </p:cNvSpPr>
          <p:nvPr/>
        </p:nvSpPr>
        <p:spPr bwMode="auto">
          <a:xfrm>
            <a:off x="6629400" y="5419725"/>
            <a:ext cx="838200" cy="523875"/>
          </a:xfrm>
          <a:prstGeom prst="rect">
            <a:avLst/>
          </a:prstGeom>
          <a:noFill/>
          <a:ln w="9525" algn="ctr">
            <a:noFill/>
            <a:miter lim="800000"/>
            <a:headEnd/>
            <a:tailEnd/>
          </a:ln>
        </p:spPr>
        <p:txBody>
          <a:bodyPr>
            <a:spAutoFit/>
          </a:bodyPr>
          <a:lstStyle/>
          <a:p>
            <a:pPr eaLnBrk="1" hangingPunct="1">
              <a:spcBef>
                <a:spcPct val="50000"/>
              </a:spcBef>
              <a:defRPr/>
            </a:pPr>
            <a:r>
              <a:rPr lang="en-US" spc="-300" dirty="0">
                <a:ea typeface="+mn-ea"/>
              </a:rPr>
              <a:t>ABC</a:t>
            </a:r>
          </a:p>
        </p:txBody>
      </p:sp>
      <p:grpSp>
        <p:nvGrpSpPr>
          <p:cNvPr id="526360" name="Group 66"/>
          <p:cNvGrpSpPr>
            <a:grpSpLocks/>
          </p:cNvGrpSpPr>
          <p:nvPr/>
        </p:nvGrpSpPr>
        <p:grpSpPr bwMode="auto">
          <a:xfrm>
            <a:off x="3048000" y="3581400"/>
            <a:ext cx="914400" cy="2286000"/>
            <a:chOff x="4320" y="1632"/>
            <a:chExt cx="576" cy="1920"/>
          </a:xfrm>
        </p:grpSpPr>
        <p:sp>
          <p:nvSpPr>
            <p:cNvPr id="526361" name="Rectangle 67"/>
            <p:cNvSpPr>
              <a:spLocks noChangeArrowheads="1"/>
            </p:cNvSpPr>
            <p:nvPr/>
          </p:nvSpPr>
          <p:spPr bwMode="auto">
            <a:xfrm>
              <a:off x="4320" y="1632"/>
              <a:ext cx="576" cy="1920"/>
            </a:xfrm>
            <a:prstGeom prst="rect">
              <a:avLst/>
            </a:prstGeom>
            <a:noFill/>
            <a:ln w="38100" algn="ctr">
              <a:solidFill>
                <a:schemeClr val="bg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26362" name="Text Box 68"/>
            <p:cNvSpPr txBox="1">
              <a:spLocks noChangeArrowheads="1"/>
            </p:cNvSpPr>
            <p:nvPr/>
          </p:nvSpPr>
          <p:spPr bwMode="auto">
            <a:xfrm rot="5400000">
              <a:off x="4157" y="242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000"/>
                <a:t>ABC </a:t>
              </a:r>
              <a:r>
                <a:rPr lang="en-US" altLang="en-US" sz="1400"/>
                <a:t>Excavating</a:t>
              </a:r>
            </a:p>
          </p:txBody>
        </p:sp>
      </p:grpSp>
    </p:spTree>
    <p:extLst>
      <p:ext uri="{BB962C8B-B14F-4D97-AF65-F5344CB8AC3E}">
        <p14:creationId xmlns:p14="http://schemas.microsoft.com/office/powerpoint/2010/main" val="4051100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7873"/>
            <a:ext cx="7886700" cy="1325563"/>
          </a:xfrm>
        </p:spPr>
        <p:txBody>
          <a:bodyPr/>
          <a:lstStyle/>
          <a:p>
            <a:pPr>
              <a:defRPr/>
            </a:pPr>
            <a:r>
              <a:rPr/>
              <a:t>White Lining</a:t>
            </a:r>
          </a:p>
        </p:txBody>
      </p:sp>
      <p:sp>
        <p:nvSpPr>
          <p:cNvPr id="3" name="Content Placeholder 2"/>
          <p:cNvSpPr>
            <a:spLocks noGrp="1"/>
          </p:cNvSpPr>
          <p:nvPr>
            <p:ph idx="1"/>
          </p:nvPr>
        </p:nvSpPr>
        <p:spPr>
          <a:xfrm>
            <a:off x="628650" y="1506448"/>
            <a:ext cx="7886700" cy="4351338"/>
          </a:xfrm>
        </p:spPr>
        <p:txBody>
          <a:bodyPr>
            <a:normAutofit lnSpcReduction="10000"/>
          </a:bodyPr>
          <a:lstStyle/>
          <a:p>
            <a:pPr marL="0" indent="0" eaLnBrk="1" hangingPunct="1">
              <a:lnSpc>
                <a:spcPct val="110000"/>
              </a:lnSpc>
              <a:buFontTx/>
              <a:buNone/>
              <a:defRPr/>
            </a:pPr>
            <a:r>
              <a:rPr lang="en-US" sz="3300" dirty="0">
                <a:solidFill>
                  <a:srgbClr val="808080"/>
                </a:solidFill>
                <a:ea typeface="+mn-ea"/>
                <a:cs typeface="Arial" pitchFamily="34" charset="0"/>
              </a:rPr>
              <a:t>25-9-6 (a) </a:t>
            </a:r>
          </a:p>
          <a:p>
            <a:pPr marL="0" indent="0">
              <a:buFontTx/>
              <a:buNone/>
              <a:defRPr/>
            </a:pPr>
            <a:r>
              <a:rPr lang="en-US" dirty="0"/>
              <a:t>The person marking a site with white  lining  shall  comply  with  the  rules  and  regulations  of  the  Department  Transportation as to the use of such markings so </a:t>
            </a:r>
            <a:r>
              <a:rPr lang="en-US" dirty="0" smtClean="0"/>
              <a:t>as </a:t>
            </a:r>
            <a:r>
              <a:rPr lang="en-US" dirty="0"/>
              <a:t>not to obstruct:</a:t>
            </a:r>
          </a:p>
          <a:p>
            <a:pPr>
              <a:defRPr/>
            </a:pPr>
            <a:r>
              <a:rPr lang="en-US" b="0" dirty="0" smtClean="0"/>
              <a:t>signs</a:t>
            </a:r>
            <a:endParaRPr lang="en-US" b="0" dirty="0"/>
          </a:p>
          <a:p>
            <a:pPr>
              <a:defRPr/>
            </a:pPr>
            <a:r>
              <a:rPr lang="en-US" b="0" dirty="0"/>
              <a:t>pavement markings, </a:t>
            </a:r>
          </a:p>
          <a:p>
            <a:pPr>
              <a:defRPr/>
            </a:pPr>
            <a:r>
              <a:rPr lang="en-US" b="0" dirty="0"/>
              <a:t>pavement, </a:t>
            </a:r>
            <a:r>
              <a:rPr lang="en-US" b="0" dirty="0" smtClean="0"/>
              <a:t>or</a:t>
            </a:r>
            <a:endParaRPr lang="en-US" b="0" dirty="0"/>
          </a:p>
          <a:p>
            <a:pPr>
              <a:defRPr/>
            </a:pPr>
            <a:r>
              <a:rPr lang="en-US" b="0" dirty="0" smtClean="0"/>
              <a:t>other </a:t>
            </a:r>
            <a:r>
              <a:rPr lang="en-US" b="0" dirty="0"/>
              <a:t>safety </a:t>
            </a:r>
            <a:r>
              <a:rPr lang="en-US" b="0" dirty="0" smtClean="0"/>
              <a:t>devices</a:t>
            </a:r>
            <a:endParaRPr lang="en-US" b="0" dirty="0"/>
          </a:p>
        </p:txBody>
      </p:sp>
    </p:spTree>
    <p:extLst>
      <p:ext uri="{BB962C8B-B14F-4D97-AF65-F5344CB8AC3E}">
        <p14:creationId xmlns:p14="http://schemas.microsoft.com/office/powerpoint/2010/main" val="4317123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4"/>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altLang="en-US" smtClean="0">
                <a:ln>
                  <a:noFill/>
                </a:ln>
              </a:rPr>
              <a:t>White Lining near roadways</a:t>
            </a:r>
          </a:p>
        </p:txBody>
      </p:sp>
      <p:sp>
        <p:nvSpPr>
          <p:cNvPr id="405509" name="Rectangle 5"/>
          <p:cNvSpPr>
            <a:spLocks noChangeArrowheads="1"/>
          </p:cNvSpPr>
          <p:nvPr/>
        </p:nvSpPr>
        <p:spPr bwMode="auto">
          <a:xfrm>
            <a:off x="990600" y="1828800"/>
            <a:ext cx="7010400" cy="3657600"/>
          </a:xfrm>
          <a:prstGeom prst="rect">
            <a:avLst/>
          </a:prstGeom>
          <a:solidFill>
            <a:srgbClr val="008000"/>
          </a:solidFill>
          <a:ln w="9525" algn="ctr">
            <a:solidFill>
              <a:srgbClr val="008000"/>
            </a:solidFill>
            <a:miter lim="800000"/>
            <a:headEnd/>
            <a:tailEnd/>
          </a:ln>
          <a:effectLst>
            <a:outerShdw dist="63500" dir="7612194" algn="ctr" rotWithShape="0">
              <a:schemeClr val="bg2"/>
            </a:outerShdw>
          </a:effectLst>
        </p:spPr>
        <p:txBody>
          <a:bodyPr wrap="none" anchor="ctr"/>
          <a:lstStyle/>
          <a:p>
            <a:pPr eaLnBrk="1" hangingPunct="1">
              <a:defRPr/>
            </a:pPr>
            <a:endParaRPr lang="en-US">
              <a:latin typeface="Arial" charset="0"/>
              <a:ea typeface="+mn-ea"/>
            </a:endParaRPr>
          </a:p>
        </p:txBody>
      </p:sp>
      <p:sp>
        <p:nvSpPr>
          <p:cNvPr id="530436" name="Rectangle 6"/>
          <p:cNvSpPr>
            <a:spLocks noChangeArrowheads="1"/>
          </p:cNvSpPr>
          <p:nvPr/>
        </p:nvSpPr>
        <p:spPr bwMode="auto">
          <a:xfrm>
            <a:off x="990600" y="2971800"/>
            <a:ext cx="7010400" cy="1066800"/>
          </a:xfrm>
          <a:prstGeom prst="rect">
            <a:avLst/>
          </a:prstGeom>
          <a:solidFill>
            <a:schemeClr val="tx1"/>
          </a:solidFill>
          <a:ln w="9525" algn="ctr">
            <a:solidFill>
              <a:schemeClr val="tx1"/>
            </a:solidFill>
            <a:miter lim="800000"/>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530437" name="Line 9"/>
          <p:cNvSpPr>
            <a:spLocks noChangeShapeType="1"/>
          </p:cNvSpPr>
          <p:nvPr/>
        </p:nvSpPr>
        <p:spPr bwMode="auto">
          <a:xfrm>
            <a:off x="990600" y="3505200"/>
            <a:ext cx="7010400" cy="0"/>
          </a:xfrm>
          <a:prstGeom prst="line">
            <a:avLst/>
          </a:prstGeom>
          <a:noFill/>
          <a:ln w="28575">
            <a:solidFill>
              <a:srgbClr val="FFFF00"/>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530438" name="Line 10"/>
          <p:cNvSpPr>
            <a:spLocks noChangeShapeType="1"/>
          </p:cNvSpPr>
          <p:nvPr/>
        </p:nvSpPr>
        <p:spPr bwMode="auto">
          <a:xfrm>
            <a:off x="990600" y="2971800"/>
            <a:ext cx="701040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0439" name="Line 11"/>
          <p:cNvSpPr>
            <a:spLocks noChangeShapeType="1"/>
          </p:cNvSpPr>
          <p:nvPr/>
        </p:nvSpPr>
        <p:spPr bwMode="auto">
          <a:xfrm>
            <a:off x="990600" y="4038600"/>
            <a:ext cx="701040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530440" name="AutoShape 12"/>
          <p:cNvCxnSpPr>
            <a:cxnSpLocks noChangeShapeType="1"/>
          </p:cNvCxnSpPr>
          <p:nvPr/>
        </p:nvCxnSpPr>
        <p:spPr bwMode="auto">
          <a:xfrm flipV="1">
            <a:off x="2133600" y="4343400"/>
            <a:ext cx="1600200" cy="762000"/>
          </a:xfrm>
          <a:prstGeom prst="bentConnector2">
            <a:avLst/>
          </a:prstGeom>
          <a:noFill/>
          <a:ln w="50800">
            <a:solidFill>
              <a:schemeClr val="bg1"/>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530441" name="AutoShape 14"/>
          <p:cNvCxnSpPr>
            <a:cxnSpLocks noChangeShapeType="1"/>
          </p:cNvCxnSpPr>
          <p:nvPr/>
        </p:nvCxnSpPr>
        <p:spPr bwMode="auto">
          <a:xfrm rot="-5400000">
            <a:off x="4648200" y="1676400"/>
            <a:ext cx="381000" cy="1905000"/>
          </a:xfrm>
          <a:prstGeom prst="bentConnector2">
            <a:avLst/>
          </a:prstGeom>
          <a:noFill/>
          <a:ln w="50800">
            <a:solidFill>
              <a:schemeClr val="bg1"/>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530442" name="AutoShape 15"/>
          <p:cNvCxnSpPr>
            <a:cxnSpLocks noChangeShapeType="1"/>
          </p:cNvCxnSpPr>
          <p:nvPr/>
        </p:nvCxnSpPr>
        <p:spPr bwMode="auto">
          <a:xfrm flipV="1">
            <a:off x="1905000" y="4114800"/>
            <a:ext cx="1600200" cy="762000"/>
          </a:xfrm>
          <a:prstGeom prst="bentConnector2">
            <a:avLst/>
          </a:prstGeom>
          <a:noFill/>
          <a:ln w="50800">
            <a:solidFill>
              <a:schemeClr val="bg1"/>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530443" name="AutoShape 16"/>
          <p:cNvCxnSpPr>
            <a:cxnSpLocks noChangeShapeType="1"/>
          </p:cNvCxnSpPr>
          <p:nvPr/>
        </p:nvCxnSpPr>
        <p:spPr bwMode="auto">
          <a:xfrm rot="-5400000">
            <a:off x="4419600" y="1447800"/>
            <a:ext cx="381000" cy="1905000"/>
          </a:xfrm>
          <a:prstGeom prst="bentConnector2">
            <a:avLst/>
          </a:prstGeom>
          <a:noFill/>
          <a:ln w="50800">
            <a:solidFill>
              <a:schemeClr val="bg1"/>
            </a:solidFill>
            <a:miter lim="800000"/>
            <a:headEnd type="triangle" w="med" len="med"/>
            <a:tailEnd type="triangle" w="med" len="med"/>
          </a:ln>
          <a:extLst>
            <a:ext uri="{909E8E84-426E-40DD-AFC4-6F175D3DCCD1}">
              <a14:hiddenFill xmlns:a14="http://schemas.microsoft.com/office/drawing/2010/main">
                <a:noFill/>
              </a14:hiddenFill>
            </a:ext>
          </a:extLst>
        </p:spPr>
      </p:cxnSp>
      <p:sp>
        <p:nvSpPr>
          <p:cNvPr id="244748" name="Rectangle 17"/>
          <p:cNvSpPr>
            <a:spLocks noChangeArrowheads="1"/>
          </p:cNvSpPr>
          <p:nvPr/>
        </p:nvSpPr>
        <p:spPr bwMode="auto">
          <a:xfrm>
            <a:off x="1708150" y="4470400"/>
            <a:ext cx="1466850" cy="304800"/>
          </a:xfrm>
          <a:prstGeom prst="rect">
            <a:avLst/>
          </a:prstGeom>
          <a:noFill/>
          <a:ln w="9525" algn="ctr">
            <a:noFill/>
            <a:miter lim="800000"/>
            <a:headEnd/>
            <a:tailEnd/>
          </a:ln>
        </p:spPr>
        <p:txBody>
          <a:bodyPr wrap="none">
            <a:spAutoFit/>
          </a:bodyPr>
          <a:lstStyle/>
          <a:p>
            <a:pPr eaLnBrk="1" hangingPunct="1">
              <a:defRPr/>
            </a:pPr>
            <a:r>
              <a:rPr lang="en-US" sz="1400" b="1" dirty="0">
                <a:effectLst>
                  <a:outerShdw blurRad="38100" dist="38100" dir="2700000" algn="tl">
                    <a:srgbClr val="000000">
                      <a:alpha val="43137"/>
                    </a:srgbClr>
                  </a:outerShdw>
                </a:effectLst>
                <a:ea typeface="+mn-ea"/>
              </a:rPr>
              <a:t>ABC Excavator</a:t>
            </a:r>
          </a:p>
        </p:txBody>
      </p:sp>
      <p:sp>
        <p:nvSpPr>
          <p:cNvPr id="244749" name="Rectangle 18"/>
          <p:cNvSpPr>
            <a:spLocks noChangeArrowheads="1"/>
          </p:cNvSpPr>
          <p:nvPr/>
        </p:nvSpPr>
        <p:spPr bwMode="auto">
          <a:xfrm>
            <a:off x="4222750" y="2565400"/>
            <a:ext cx="1466850" cy="304800"/>
          </a:xfrm>
          <a:prstGeom prst="rect">
            <a:avLst/>
          </a:prstGeom>
          <a:noFill/>
          <a:ln w="9525" algn="ctr">
            <a:noFill/>
            <a:miter lim="800000"/>
            <a:headEnd/>
            <a:tailEnd/>
          </a:ln>
        </p:spPr>
        <p:txBody>
          <a:bodyPr wrap="none">
            <a:spAutoFit/>
          </a:bodyPr>
          <a:lstStyle/>
          <a:p>
            <a:pPr eaLnBrk="1" hangingPunct="1">
              <a:defRPr/>
            </a:pPr>
            <a:r>
              <a:rPr lang="en-US" sz="1400" b="1" dirty="0">
                <a:effectLst>
                  <a:outerShdw blurRad="38100" dist="38100" dir="2700000" algn="tl">
                    <a:srgbClr val="000000">
                      <a:alpha val="43137"/>
                    </a:srgbClr>
                  </a:outerShdw>
                </a:effectLst>
                <a:ea typeface="+mn-ea"/>
              </a:rPr>
              <a:t>ABC</a:t>
            </a:r>
            <a:r>
              <a:rPr lang="en-US" sz="1400" b="1" dirty="0">
                <a:solidFill>
                  <a:schemeClr val="bg1"/>
                </a:solidFill>
                <a:effectLst>
                  <a:outerShdw blurRad="38100" dist="38100" dir="2700000" algn="tl">
                    <a:srgbClr val="000000">
                      <a:alpha val="43137"/>
                    </a:srgbClr>
                  </a:outerShdw>
                </a:effectLst>
                <a:ea typeface="+mn-ea"/>
              </a:rPr>
              <a:t> </a:t>
            </a:r>
            <a:r>
              <a:rPr lang="en-US" sz="1400" b="1" dirty="0">
                <a:effectLst>
                  <a:outerShdw blurRad="38100" dist="38100" dir="2700000" algn="tl">
                    <a:srgbClr val="000000">
                      <a:alpha val="43137"/>
                    </a:srgbClr>
                  </a:outerShdw>
                </a:effectLst>
                <a:ea typeface="+mn-ea"/>
              </a:rPr>
              <a:t>Excavator</a:t>
            </a:r>
          </a:p>
        </p:txBody>
      </p:sp>
      <p:sp>
        <p:nvSpPr>
          <p:cNvPr id="530446" name="Text Box 19"/>
          <p:cNvSpPr txBox="1">
            <a:spLocks noChangeArrowheads="1"/>
          </p:cNvSpPr>
          <p:nvPr/>
        </p:nvSpPr>
        <p:spPr bwMode="auto">
          <a:xfrm>
            <a:off x="1219200" y="4876800"/>
            <a:ext cx="1066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solidFill>
                  <a:schemeClr val="bg1"/>
                </a:solidFill>
                <a:latin typeface="Bazooka"/>
              </a:rPr>
              <a:t>Start</a:t>
            </a:r>
          </a:p>
        </p:txBody>
      </p:sp>
      <p:sp>
        <p:nvSpPr>
          <p:cNvPr id="530447" name="Text Box 20"/>
          <p:cNvSpPr txBox="1">
            <a:spLocks noChangeArrowheads="1"/>
          </p:cNvSpPr>
          <p:nvPr/>
        </p:nvSpPr>
        <p:spPr bwMode="auto">
          <a:xfrm>
            <a:off x="5791200" y="2133600"/>
            <a:ext cx="1295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b="0">
                <a:solidFill>
                  <a:schemeClr val="bg1"/>
                </a:solidFill>
                <a:latin typeface="Bazooka"/>
              </a:rPr>
              <a:t>END</a:t>
            </a:r>
          </a:p>
        </p:txBody>
      </p:sp>
    </p:spTree>
    <p:extLst>
      <p:ext uri="{BB962C8B-B14F-4D97-AF65-F5344CB8AC3E}">
        <p14:creationId xmlns:p14="http://schemas.microsoft.com/office/powerpoint/2010/main" val="741977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dirty="0">
                <a:ea typeface="+mj-ea"/>
                <a:cs typeface="+mj-cs"/>
              </a:rPr>
              <a:t>Utility Markings</a:t>
            </a:r>
          </a:p>
        </p:txBody>
      </p:sp>
      <p:sp>
        <p:nvSpPr>
          <p:cNvPr id="220163" name="Rectangle 3"/>
          <p:cNvSpPr>
            <a:spLocks noGrp="1" noChangeArrowheads="1"/>
          </p:cNvSpPr>
          <p:nvPr>
            <p:ph idx="1"/>
          </p:nvPr>
        </p:nvSpPr>
        <p:spPr>
          <a:xfrm>
            <a:off x="533400" y="1371600"/>
            <a:ext cx="8229600" cy="3459163"/>
          </a:xfrm>
        </p:spPr>
        <p:txBody>
          <a:bodyPr/>
          <a:lstStyle/>
          <a:p>
            <a:pPr eaLnBrk="1" hangingPunct="1">
              <a:buFontTx/>
              <a:buNone/>
              <a:defRPr/>
            </a:pPr>
            <a:r>
              <a:rPr lang="en-US" dirty="0" smtClean="0">
                <a:ea typeface="+mn-ea"/>
                <a:cs typeface="+mn-cs"/>
              </a:rPr>
              <a:t>	</a:t>
            </a:r>
            <a:r>
              <a:rPr lang="en-US" sz="2800" dirty="0" smtClean="0">
                <a:ea typeface="+mn-ea"/>
                <a:cs typeface="+mn-cs"/>
              </a:rPr>
              <a:t>Indicate utility facilities by placing</a:t>
            </a:r>
          </a:p>
          <a:p>
            <a:pPr lvl="1" eaLnBrk="1" hangingPunct="1">
              <a:defRPr/>
            </a:pPr>
            <a:r>
              <a:rPr lang="en-US" sz="2800" dirty="0" smtClean="0">
                <a:ea typeface="+mn-ea"/>
              </a:rPr>
              <a:t>GA811 alpha code (AGL) </a:t>
            </a:r>
          </a:p>
          <a:p>
            <a:pPr lvl="1" eaLnBrk="1" hangingPunct="1">
              <a:defRPr/>
            </a:pPr>
            <a:r>
              <a:rPr lang="en-US" sz="2800" dirty="0" smtClean="0">
                <a:ea typeface="+mn-ea"/>
              </a:rPr>
              <a:t>Type of material the facility consists of, if known, at the beginning &amp; end of locates.  </a:t>
            </a:r>
          </a:p>
          <a:p>
            <a:pPr lvl="1" eaLnBrk="1" hangingPunct="1">
              <a:defRPr/>
            </a:pPr>
            <a:r>
              <a:rPr lang="en-US" sz="2800" dirty="0" smtClean="0">
                <a:ea typeface="+mn-ea"/>
              </a:rPr>
              <a:t>Arrows should be placed at the ends of markings to indicate that the underground facility continues.  </a:t>
            </a:r>
          </a:p>
        </p:txBody>
      </p:sp>
      <p:sp>
        <p:nvSpPr>
          <p:cNvPr id="477188" name="Line 4"/>
          <p:cNvSpPr>
            <a:spLocks noChangeShapeType="1"/>
          </p:cNvSpPr>
          <p:nvPr/>
        </p:nvSpPr>
        <p:spPr bwMode="auto">
          <a:xfrm>
            <a:off x="1066800" y="4556185"/>
            <a:ext cx="6858000" cy="0"/>
          </a:xfrm>
          <a:prstGeom prst="line">
            <a:avLst/>
          </a:prstGeom>
          <a:noFill/>
          <a:ln w="57150">
            <a:solidFill>
              <a:srgbClr val="FFCC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7189" name="Text Box 5"/>
          <p:cNvSpPr txBox="1">
            <a:spLocks noChangeArrowheads="1"/>
          </p:cNvSpPr>
          <p:nvPr/>
        </p:nvSpPr>
        <p:spPr bwMode="auto">
          <a:xfrm>
            <a:off x="1268083" y="4045744"/>
            <a:ext cx="1371600" cy="1384300"/>
          </a:xfrm>
          <a:prstGeom prst="rect">
            <a:avLst/>
          </a:prstGeom>
          <a:solidFill>
            <a:schemeClr val="bg1">
              <a:alpha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Arial Black" panose="020B0A04020102020204" pitchFamily="34" charset="0"/>
              </a:rPr>
              <a:t>AGL</a:t>
            </a:r>
          </a:p>
          <a:p>
            <a:pPr eaLnBrk="1" hangingPunct="1">
              <a:spcBef>
                <a:spcPct val="50000"/>
              </a:spcBef>
              <a:buFontTx/>
              <a:buNone/>
            </a:pPr>
            <a:r>
              <a:rPr lang="en-US" altLang="en-US" b="0" dirty="0">
                <a:solidFill>
                  <a:srgbClr val="FFCC00"/>
                </a:solidFill>
                <a:latin typeface="Arial Black" panose="020B0A04020102020204" pitchFamily="34" charset="0"/>
              </a:rPr>
              <a:t>Plastic	</a:t>
            </a:r>
          </a:p>
        </p:txBody>
      </p:sp>
      <p:sp>
        <p:nvSpPr>
          <p:cNvPr id="477190" name="Text Box 8"/>
          <p:cNvSpPr txBox="1">
            <a:spLocks noChangeArrowheads="1"/>
          </p:cNvSpPr>
          <p:nvPr/>
        </p:nvSpPr>
        <p:spPr bwMode="auto">
          <a:xfrm>
            <a:off x="6351917" y="4045744"/>
            <a:ext cx="1447800" cy="1570038"/>
          </a:xfrm>
          <a:prstGeom prst="rect">
            <a:avLst/>
          </a:prstGeom>
          <a:solidFill>
            <a:schemeClr val="bg1">
              <a:alpha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Arial Black" panose="020B0A04020102020204" pitchFamily="34" charset="0"/>
              </a:rPr>
              <a:t>AGL</a:t>
            </a:r>
          </a:p>
          <a:p>
            <a:pPr eaLnBrk="1" hangingPunct="1">
              <a:spcBef>
                <a:spcPct val="50000"/>
              </a:spcBef>
              <a:buFontTx/>
              <a:buNone/>
            </a:pPr>
            <a:r>
              <a:rPr lang="en-US" altLang="en-US" b="0" dirty="0">
                <a:solidFill>
                  <a:srgbClr val="FFCC00"/>
                </a:solidFill>
                <a:latin typeface="Arial Black" panose="020B0A04020102020204" pitchFamily="34" charset="0"/>
              </a:rPr>
              <a:t>Plastic</a:t>
            </a:r>
          </a:p>
          <a:p>
            <a:pPr eaLnBrk="1" hangingPunct="1">
              <a:spcBef>
                <a:spcPct val="50000"/>
              </a:spcBef>
              <a:buFontTx/>
              <a:buNone/>
            </a:pPr>
            <a:endParaRPr lang="en-US" altLang="en-US" b="0" dirty="0">
              <a:solidFill>
                <a:srgbClr val="FFCC00"/>
              </a:solidFill>
              <a:latin typeface="Arial Black" panose="020B0A04020102020204" pitchFamily="34" charset="0"/>
            </a:endParaRPr>
          </a:p>
        </p:txBody>
      </p:sp>
      <p:sp>
        <p:nvSpPr>
          <p:cNvPr id="477191" name="Text Box 10"/>
          <p:cNvSpPr txBox="1">
            <a:spLocks noChangeArrowheads="1"/>
          </p:cNvSpPr>
          <p:nvPr/>
        </p:nvSpPr>
        <p:spPr bwMode="auto">
          <a:xfrm>
            <a:off x="3886200" y="4007675"/>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Arial Black" panose="020B0A04020102020204" pitchFamily="34" charset="0"/>
              </a:rPr>
              <a:t>AGL</a:t>
            </a:r>
          </a:p>
        </p:txBody>
      </p:sp>
    </p:spTree>
    <p:extLst>
      <p:ext uri="{BB962C8B-B14F-4D97-AF65-F5344CB8AC3E}">
        <p14:creationId xmlns:p14="http://schemas.microsoft.com/office/powerpoint/2010/main" val="3781796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1104900" y="228600"/>
            <a:ext cx="6934200" cy="990600"/>
          </a:xfrm>
        </p:spPr>
        <p:txBody>
          <a:bodyPr anchor="ctr">
            <a:normAutofit/>
          </a:bodyPr>
          <a:lstStyle/>
          <a:p>
            <a:pPr eaLnBrk="1" hangingPunct="1">
              <a:defRPr/>
            </a:pPr>
            <a:r>
              <a:rPr b="1" dirty="0">
                <a:ea typeface="+mj-ea"/>
                <a:cs typeface="+mj-cs"/>
              </a:rPr>
              <a:t>Exceptions to White Lining</a:t>
            </a:r>
          </a:p>
        </p:txBody>
      </p:sp>
      <p:sp>
        <p:nvSpPr>
          <p:cNvPr id="245763" name="Rectangle 3"/>
          <p:cNvSpPr>
            <a:spLocks noGrp="1" noChangeArrowheads="1"/>
          </p:cNvSpPr>
          <p:nvPr>
            <p:ph type="body" idx="4294967295"/>
          </p:nvPr>
        </p:nvSpPr>
        <p:spPr>
          <a:xfrm>
            <a:off x="457200" y="1524000"/>
            <a:ext cx="8229600" cy="4525963"/>
          </a:xfrm>
        </p:spPr>
        <p:txBody>
          <a:bodyPr/>
          <a:lstStyle/>
          <a:p>
            <a:pPr eaLnBrk="1" hangingPunct="1">
              <a:defRPr/>
            </a:pPr>
            <a:r>
              <a:rPr lang="en-US" dirty="0" smtClean="0">
                <a:ea typeface="+mn-ea"/>
                <a:cs typeface="+mn-cs"/>
              </a:rPr>
              <a:t>Any large project so designated in accordance with GPSC Rule 515-9-4.13 </a:t>
            </a:r>
          </a:p>
          <a:p>
            <a:pPr eaLnBrk="1" hangingPunct="1">
              <a:defRPr/>
            </a:pPr>
            <a:r>
              <a:rPr lang="en-US" dirty="0" smtClean="0">
                <a:ea typeface="+mn-ea"/>
                <a:cs typeface="+mn-cs"/>
              </a:rPr>
              <a:t>Any jobsite that can be described with Sufficient Particularity as defined by GA811 and required by GUFPA</a:t>
            </a:r>
          </a:p>
          <a:p>
            <a:pPr eaLnBrk="1" hangingPunct="1">
              <a:defRPr/>
            </a:pPr>
            <a:r>
              <a:rPr lang="en-US" dirty="0" smtClean="0">
                <a:ea typeface="+mn-ea"/>
                <a:cs typeface="+mn-cs"/>
              </a:rPr>
              <a:t>Emergency Locate requests</a:t>
            </a:r>
          </a:p>
        </p:txBody>
      </p:sp>
    </p:spTree>
    <p:extLst>
      <p:ext uri="{BB962C8B-B14F-4D97-AF65-F5344CB8AC3E}">
        <p14:creationId xmlns:p14="http://schemas.microsoft.com/office/powerpoint/2010/main" val="2306943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p:txBody>
          <a:bodyPr>
            <a:normAutofit/>
          </a:bodyPr>
          <a:lstStyle/>
          <a:p>
            <a:pPr eaLnBrk="1" hangingPunct="1">
              <a:defRPr/>
            </a:pPr>
            <a:r>
              <a:rPr dirty="0">
                <a:ea typeface="+mj-ea"/>
                <a:cs typeface="+mj-cs"/>
              </a:rPr>
              <a:t>Utility Owner Responsibilities</a:t>
            </a:r>
          </a:p>
        </p:txBody>
      </p:sp>
      <p:sp>
        <p:nvSpPr>
          <p:cNvPr id="246787" name="Rectangle 3"/>
          <p:cNvSpPr>
            <a:spLocks noGrp="1" noChangeArrowheads="1"/>
          </p:cNvSpPr>
          <p:nvPr>
            <p:ph idx="1"/>
          </p:nvPr>
        </p:nvSpPr>
        <p:spPr>
          <a:xfrm>
            <a:off x="381000" y="1603076"/>
            <a:ext cx="8382000" cy="4114800"/>
          </a:xfrm>
        </p:spPr>
        <p:txBody>
          <a:bodyPr/>
          <a:lstStyle/>
          <a:p>
            <a:pPr marL="0" indent="0" eaLnBrk="1" hangingPunct="1">
              <a:buFontTx/>
              <a:buNone/>
              <a:defRPr/>
            </a:pPr>
            <a:r>
              <a:rPr lang="en-US" sz="2800" dirty="0" smtClean="0">
                <a:ea typeface="+mn-ea"/>
                <a:cs typeface="+mn-cs"/>
              </a:rPr>
              <a:t>What if an excavator fails to verbally or physically white line?</a:t>
            </a:r>
          </a:p>
          <a:p>
            <a:pPr lvl="1" eaLnBrk="1" hangingPunct="1">
              <a:buFont typeface="Arial" panose="020B0604020202020204" pitchFamily="34" charset="0"/>
              <a:buChar char="•"/>
              <a:defRPr/>
            </a:pPr>
            <a:r>
              <a:rPr lang="en-US" sz="2800" dirty="0" smtClean="0">
                <a:ea typeface="+mn-ea"/>
              </a:rPr>
              <a:t>Locate the area requested on the Locate Request</a:t>
            </a:r>
          </a:p>
          <a:p>
            <a:pPr lvl="1" eaLnBrk="1" hangingPunct="1">
              <a:buFont typeface="Arial" panose="020B0604020202020204" pitchFamily="34" charset="0"/>
              <a:buChar char="•"/>
              <a:defRPr/>
            </a:pPr>
            <a:r>
              <a:rPr lang="en-US" sz="2800" dirty="0" smtClean="0">
                <a:ea typeface="+mn-ea"/>
              </a:rPr>
              <a:t>Respond to PRIS using code 1D - Marked: Ticket should have been white-lined but was not</a:t>
            </a:r>
          </a:p>
          <a:p>
            <a:pPr lvl="1" eaLnBrk="1" hangingPunct="1">
              <a:buFont typeface="Arial" panose="020B0604020202020204" pitchFamily="34" charset="0"/>
              <a:buChar char="•"/>
              <a:defRPr/>
            </a:pPr>
            <a:r>
              <a:rPr lang="en-US" sz="2800" dirty="0" smtClean="0">
                <a:ea typeface="+mn-ea"/>
              </a:rPr>
              <a:t>Report failure to white line as a probable violation to the PSC</a:t>
            </a:r>
          </a:p>
          <a:p>
            <a:pPr lvl="1" eaLnBrk="1" hangingPunct="1">
              <a:defRPr/>
            </a:pPr>
            <a:endParaRPr lang="en-US" dirty="0" smtClean="0">
              <a:ea typeface="+mn-ea"/>
            </a:endParaRPr>
          </a:p>
        </p:txBody>
      </p:sp>
    </p:spTree>
    <p:extLst>
      <p:ext uri="{BB962C8B-B14F-4D97-AF65-F5344CB8AC3E}">
        <p14:creationId xmlns:p14="http://schemas.microsoft.com/office/powerpoint/2010/main" val="25380533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pPr eaLnBrk="1" hangingPunct="1">
              <a:defRPr/>
            </a:pPr>
            <a:r>
              <a:rPr dirty="0">
                <a:ea typeface="+mj-ea"/>
                <a:cs typeface="+mj-cs"/>
              </a:rPr>
              <a:t>REMEMBER!!</a:t>
            </a:r>
          </a:p>
        </p:txBody>
      </p:sp>
      <p:sp>
        <p:nvSpPr>
          <p:cNvPr id="247811" name="Rectangle 3"/>
          <p:cNvSpPr>
            <a:spLocks noGrp="1" noChangeArrowheads="1"/>
          </p:cNvSpPr>
          <p:nvPr>
            <p:ph idx="1"/>
          </p:nvPr>
        </p:nvSpPr>
        <p:spPr>
          <a:xfrm>
            <a:off x="628650" y="1497821"/>
            <a:ext cx="7886700" cy="4351338"/>
          </a:xfrm>
        </p:spPr>
        <p:txBody>
          <a:bodyPr/>
          <a:lstStyle/>
          <a:p>
            <a:pPr eaLnBrk="1" hangingPunct="1">
              <a:defRPr/>
            </a:pPr>
            <a:r>
              <a:rPr lang="en-US" sz="3100" dirty="0" smtClean="0">
                <a:ea typeface="+mn-ea"/>
                <a:cs typeface="+mn-cs"/>
              </a:rPr>
              <a:t>Use water-based paint for white lining</a:t>
            </a:r>
          </a:p>
          <a:p>
            <a:pPr eaLnBrk="1" hangingPunct="1">
              <a:defRPr/>
            </a:pPr>
            <a:r>
              <a:rPr lang="en-US" sz="3100" dirty="0" smtClean="0">
                <a:ea typeface="+mn-ea"/>
                <a:cs typeface="+mn-cs"/>
              </a:rPr>
              <a:t>White lining </a:t>
            </a:r>
            <a:r>
              <a:rPr lang="en-US" sz="3100" u="sng" dirty="0" smtClean="0">
                <a:solidFill>
                  <a:srgbClr val="FF0000"/>
                </a:solidFill>
                <a:ea typeface="+mn-ea"/>
                <a:cs typeface="+mn-cs"/>
              </a:rPr>
              <a:t>does not guarantee</a:t>
            </a:r>
            <a:r>
              <a:rPr lang="en-US" sz="3100" dirty="0" smtClean="0">
                <a:solidFill>
                  <a:srgbClr val="FF0000"/>
                </a:solidFill>
                <a:ea typeface="+mn-ea"/>
                <a:cs typeface="+mn-cs"/>
              </a:rPr>
              <a:t> </a:t>
            </a:r>
            <a:r>
              <a:rPr lang="en-US" sz="3100" dirty="0" smtClean="0">
                <a:ea typeface="+mn-ea"/>
                <a:cs typeface="+mn-cs"/>
              </a:rPr>
              <a:t>your locate request will be marked prior to the 48 hours required by law</a:t>
            </a:r>
          </a:p>
          <a:p>
            <a:pPr eaLnBrk="1" hangingPunct="1">
              <a:defRPr/>
            </a:pPr>
            <a:r>
              <a:rPr lang="en-US" sz="3100" dirty="0" smtClean="0">
                <a:ea typeface="+mn-ea"/>
                <a:cs typeface="+mn-cs"/>
              </a:rPr>
              <a:t>You still must check PRIS and if </a:t>
            </a:r>
            <a:r>
              <a:rPr lang="en-US" sz="3100" u="sng" dirty="0" smtClean="0">
                <a:ea typeface="+mn-ea"/>
                <a:cs typeface="+mn-cs"/>
              </a:rPr>
              <a:t>all</a:t>
            </a:r>
            <a:r>
              <a:rPr lang="en-US" sz="3100" dirty="0" smtClean="0">
                <a:ea typeface="+mn-ea"/>
                <a:cs typeface="+mn-cs"/>
              </a:rPr>
              <a:t> utilities have responded with </a:t>
            </a:r>
            <a:r>
              <a:rPr lang="en-US" sz="3100" dirty="0" smtClean="0">
                <a:solidFill>
                  <a:srgbClr val="FF0000"/>
                </a:solidFill>
                <a:ea typeface="+mn-ea"/>
                <a:cs typeface="+mn-cs"/>
              </a:rPr>
              <a:t>“marked” </a:t>
            </a:r>
            <a:r>
              <a:rPr lang="en-US" sz="3100" dirty="0" smtClean="0">
                <a:ea typeface="+mn-ea"/>
                <a:cs typeface="+mn-cs"/>
              </a:rPr>
              <a:t>or </a:t>
            </a:r>
            <a:r>
              <a:rPr lang="en-US" sz="3100" dirty="0" smtClean="0">
                <a:solidFill>
                  <a:srgbClr val="FF0000"/>
                </a:solidFill>
                <a:ea typeface="+mn-ea"/>
                <a:cs typeface="+mn-cs"/>
              </a:rPr>
              <a:t>“clear no facilities” </a:t>
            </a:r>
            <a:r>
              <a:rPr lang="en-US" sz="3100" dirty="0" smtClean="0">
                <a:ea typeface="+mn-ea"/>
                <a:cs typeface="+mn-cs"/>
              </a:rPr>
              <a:t>then excavation can begin prior to the 48 hours</a:t>
            </a:r>
          </a:p>
          <a:p>
            <a:pPr eaLnBrk="1" hangingPunct="1">
              <a:defRPr/>
            </a:pPr>
            <a:endParaRPr lang="en-US" dirty="0" smtClean="0">
              <a:ea typeface="+mn-ea"/>
              <a:cs typeface="+mn-cs"/>
            </a:endParaRPr>
          </a:p>
          <a:p>
            <a:pPr eaLnBrk="1" hangingPunct="1">
              <a:defRPr/>
            </a:pPr>
            <a:endParaRPr lang="en-US" dirty="0" smtClean="0">
              <a:ea typeface="+mn-ea"/>
              <a:cs typeface="+mn-cs"/>
            </a:endParaRPr>
          </a:p>
        </p:txBody>
      </p:sp>
    </p:spTree>
    <p:extLst>
      <p:ext uri="{BB962C8B-B14F-4D97-AF65-F5344CB8AC3E}">
        <p14:creationId xmlns:p14="http://schemas.microsoft.com/office/powerpoint/2010/main" val="1193145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a:ea typeface="+mj-ea"/>
                <a:cs typeface="+mj-cs"/>
              </a:rPr>
              <a:t>Utility </a:t>
            </a:r>
            <a:r>
              <a:rPr smtClean="0">
                <a:ea typeface="+mj-ea"/>
                <a:cs typeface="+mj-cs"/>
              </a:rPr>
              <a:t>Markings</a:t>
            </a:r>
            <a:endParaRPr>
              <a:ea typeface="+mj-ea"/>
              <a:cs typeface="+mj-cs"/>
            </a:endParaRPr>
          </a:p>
        </p:txBody>
      </p:sp>
      <p:sp>
        <p:nvSpPr>
          <p:cNvPr id="221187" name="Rectangle 3"/>
          <p:cNvSpPr>
            <a:spLocks noGrp="1" noChangeArrowheads="1"/>
          </p:cNvSpPr>
          <p:nvPr>
            <p:ph idx="1"/>
          </p:nvPr>
        </p:nvSpPr>
        <p:spPr/>
        <p:txBody>
          <a:bodyPr/>
          <a:lstStyle/>
          <a:p>
            <a:pPr marL="0" indent="0" eaLnBrk="1" hangingPunct="1">
              <a:buFontTx/>
              <a:buNone/>
              <a:defRPr/>
            </a:pPr>
            <a:r>
              <a:rPr lang="en-US" sz="4000" dirty="0" smtClean="0">
                <a:ea typeface="+mn-ea"/>
                <a:cs typeface="+mn-cs"/>
              </a:rPr>
              <a:t>The marks shall indicate the </a:t>
            </a:r>
            <a:r>
              <a:rPr lang="en-US" sz="4000" i="1" u="sng" dirty="0" smtClean="0">
                <a:solidFill>
                  <a:srgbClr val="FF6600"/>
                </a:solidFill>
                <a:ea typeface="+mn-ea"/>
                <a:cs typeface="+mn-cs"/>
              </a:rPr>
              <a:t>approximate</a:t>
            </a:r>
            <a:r>
              <a:rPr lang="en-US" sz="4000" dirty="0" smtClean="0">
                <a:ea typeface="+mn-ea"/>
                <a:cs typeface="+mn-cs"/>
              </a:rPr>
              <a:t> center-line of the underground lines. For example, the middle of the cable, line or pipe shall be at the center of the dashed marks. </a:t>
            </a:r>
          </a:p>
          <a:p>
            <a:pPr eaLnBrk="1" hangingPunct="1">
              <a:defRPr/>
            </a:pPr>
            <a:endParaRPr lang="en-US" dirty="0" smtClean="0">
              <a:ea typeface="+mn-ea"/>
              <a:cs typeface="+mn-cs"/>
            </a:endParaRPr>
          </a:p>
          <a:p>
            <a:pPr eaLnBrk="1" hangingPunct="1">
              <a:defRPr/>
            </a:pPr>
            <a:endParaRPr lang="en-US" dirty="0" smtClean="0">
              <a:ea typeface="+mn-ea"/>
              <a:cs typeface="+mn-cs"/>
            </a:endParaRPr>
          </a:p>
          <a:p>
            <a:pPr eaLnBrk="1" hangingPunct="1">
              <a:defRPr/>
            </a:pPr>
            <a:endParaRPr lang="en-US" dirty="0" smtClean="0">
              <a:ea typeface="+mn-ea"/>
              <a:cs typeface="+mn-cs"/>
            </a:endParaRPr>
          </a:p>
        </p:txBody>
      </p:sp>
    </p:spTree>
    <p:extLst>
      <p:ext uri="{BB962C8B-B14F-4D97-AF65-F5344CB8AC3E}">
        <p14:creationId xmlns:p14="http://schemas.microsoft.com/office/powerpoint/2010/main" val="1992778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a:xfrm>
            <a:off x="628650" y="365127"/>
            <a:ext cx="7886700" cy="930274"/>
          </a:xfrm>
        </p:spPr>
        <p:txBody>
          <a:bodyPr>
            <a:normAutofit/>
          </a:bodyPr>
          <a:lstStyle/>
          <a:p>
            <a:pPr eaLnBrk="1" hangingPunct="1">
              <a:defRPr/>
            </a:pPr>
            <a:r>
              <a:rPr dirty="0">
                <a:ea typeface="+mj-ea"/>
                <a:cs typeface="+mj-cs"/>
              </a:rPr>
              <a:t>Locating Nonconductive Lines</a:t>
            </a:r>
          </a:p>
        </p:txBody>
      </p:sp>
      <p:sp>
        <p:nvSpPr>
          <p:cNvPr id="481283" name="AutoShape 3"/>
          <p:cNvSpPr>
            <a:spLocks noChangeArrowheads="1"/>
          </p:cNvSpPr>
          <p:nvPr/>
        </p:nvSpPr>
        <p:spPr bwMode="auto">
          <a:xfrm rot="10800000">
            <a:off x="3886200" y="2514600"/>
            <a:ext cx="1219200" cy="3200400"/>
          </a:xfrm>
          <a:prstGeom prst="flowChartMagneticDisk">
            <a:avLst/>
          </a:prstGeom>
          <a:solidFill>
            <a:schemeClr val="accent1"/>
          </a:solidFill>
          <a:ln w="9525">
            <a:solidFill>
              <a:schemeClr val="tx1"/>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481284" name="Text Box 9"/>
          <p:cNvSpPr txBox="1">
            <a:spLocks noChangeArrowheads="1"/>
          </p:cNvSpPr>
          <p:nvPr/>
        </p:nvSpPr>
        <p:spPr bwMode="auto">
          <a:xfrm>
            <a:off x="4038600" y="2971800"/>
            <a:ext cx="9906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dirty="0"/>
              <a:t>12”</a:t>
            </a:r>
          </a:p>
          <a:p>
            <a:pPr eaLnBrk="1" hangingPunct="1">
              <a:spcBef>
                <a:spcPct val="50000"/>
              </a:spcBef>
              <a:buFontTx/>
              <a:buNone/>
            </a:pPr>
            <a:r>
              <a:rPr lang="en-US" altLang="en-US" sz="1800" dirty="0"/>
              <a:t>Plastic GAS</a:t>
            </a:r>
          </a:p>
          <a:p>
            <a:pPr eaLnBrk="1" hangingPunct="1">
              <a:spcBef>
                <a:spcPct val="50000"/>
              </a:spcBef>
              <a:buFontTx/>
              <a:buNone/>
            </a:pPr>
            <a:r>
              <a:rPr lang="en-US" altLang="en-US" sz="1800" dirty="0"/>
              <a:t>Main</a:t>
            </a:r>
          </a:p>
        </p:txBody>
      </p:sp>
      <p:sp>
        <p:nvSpPr>
          <p:cNvPr id="336909" name="Line 13"/>
          <p:cNvSpPr>
            <a:spLocks noChangeShapeType="1"/>
          </p:cNvSpPr>
          <p:nvPr/>
        </p:nvSpPr>
        <p:spPr bwMode="auto">
          <a:xfrm flipH="1">
            <a:off x="3276601" y="1447800"/>
            <a:ext cx="14287" cy="4267200"/>
          </a:xfrm>
          <a:prstGeom prst="line">
            <a:avLst/>
          </a:prstGeom>
          <a:noFill/>
          <a:ln w="50800">
            <a:solidFill>
              <a:srgbClr val="FFCC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286" name="Line 16"/>
          <p:cNvSpPr>
            <a:spLocks noChangeShapeType="1"/>
          </p:cNvSpPr>
          <p:nvPr/>
        </p:nvSpPr>
        <p:spPr bwMode="auto">
          <a:xfrm flipV="1">
            <a:off x="3429000" y="2638245"/>
            <a:ext cx="0" cy="2819400"/>
          </a:xfrm>
          <a:prstGeom prst="line">
            <a:avLst/>
          </a:prstGeom>
          <a:noFill/>
          <a:ln w="635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287" name="Text Box 17"/>
          <p:cNvSpPr txBox="1">
            <a:spLocks noChangeArrowheads="1"/>
          </p:cNvSpPr>
          <p:nvPr/>
        </p:nvSpPr>
        <p:spPr bwMode="auto">
          <a:xfrm>
            <a:off x="1371600" y="2362200"/>
            <a:ext cx="8540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600" b="0"/>
              <a:t>Tracer Wire</a:t>
            </a:r>
          </a:p>
        </p:txBody>
      </p:sp>
      <p:sp>
        <p:nvSpPr>
          <p:cNvPr id="481288" name="Line 18"/>
          <p:cNvSpPr>
            <a:spLocks noChangeShapeType="1"/>
          </p:cNvSpPr>
          <p:nvPr/>
        </p:nvSpPr>
        <p:spPr bwMode="auto">
          <a:xfrm>
            <a:off x="2133600" y="2819400"/>
            <a:ext cx="12954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289" name="Text Box 19"/>
          <p:cNvSpPr txBox="1">
            <a:spLocks noChangeArrowheads="1"/>
          </p:cNvSpPr>
          <p:nvPr/>
        </p:nvSpPr>
        <p:spPr bwMode="auto">
          <a:xfrm>
            <a:off x="6384925" y="2855913"/>
            <a:ext cx="1692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336916" name="Text Box 20"/>
          <p:cNvSpPr txBox="1">
            <a:spLocks noChangeArrowheads="1"/>
          </p:cNvSpPr>
          <p:nvPr/>
        </p:nvSpPr>
        <p:spPr bwMode="auto">
          <a:xfrm>
            <a:off x="4114800" y="1281113"/>
            <a:ext cx="4495800" cy="1200150"/>
          </a:xfrm>
          <a:prstGeom prst="rect">
            <a:avLst/>
          </a:prstGeom>
          <a:noFill/>
          <a:ln w="9525" algn="ctr">
            <a:noFill/>
            <a:miter lim="800000"/>
            <a:headEnd/>
            <a:tailEnd/>
          </a:ln>
          <a:effectLst/>
        </p:spPr>
        <p:txBody>
          <a:bodyPr>
            <a:spAutoFit/>
          </a:bodyPr>
          <a:lstStyle/>
          <a:p>
            <a:pPr eaLnBrk="1" hangingPunct="1">
              <a:defRPr/>
            </a:pPr>
            <a:r>
              <a:rPr lang="en-US" sz="2400" b="1" dirty="0">
                <a:solidFill>
                  <a:schemeClr val="tx1">
                    <a:lumMod val="95000"/>
                  </a:schemeClr>
                </a:solidFill>
                <a:latin typeface="Arial" charset="0"/>
                <a:ea typeface="+mn-ea"/>
              </a:rPr>
              <a:t>When locating lines that are nonconductive a tracer wire is located </a:t>
            </a:r>
            <a:r>
              <a:rPr lang="en-US" sz="2400" b="1" u="sng" dirty="0">
                <a:solidFill>
                  <a:schemeClr val="tx1">
                    <a:lumMod val="95000"/>
                  </a:schemeClr>
                </a:solidFill>
                <a:latin typeface="Arial" charset="0"/>
                <a:ea typeface="+mn-ea"/>
              </a:rPr>
              <a:t>NOT </a:t>
            </a:r>
            <a:r>
              <a:rPr lang="en-US" sz="2400" b="1" dirty="0">
                <a:solidFill>
                  <a:schemeClr val="tx1">
                    <a:lumMod val="95000"/>
                  </a:schemeClr>
                </a:solidFill>
                <a:latin typeface="Arial" charset="0"/>
                <a:ea typeface="+mn-ea"/>
              </a:rPr>
              <a:t>the facility</a:t>
            </a:r>
          </a:p>
        </p:txBody>
      </p:sp>
      <p:sp>
        <p:nvSpPr>
          <p:cNvPr id="336917" name="Text Box 21"/>
          <p:cNvSpPr txBox="1">
            <a:spLocks noChangeArrowheads="1"/>
          </p:cNvSpPr>
          <p:nvPr/>
        </p:nvSpPr>
        <p:spPr bwMode="auto">
          <a:xfrm rot="-5400000">
            <a:off x="2615407" y="4564857"/>
            <a:ext cx="1447800" cy="1004888"/>
          </a:xfrm>
          <a:prstGeom prst="rect">
            <a:avLst/>
          </a:prstGeom>
          <a:solidFill>
            <a:schemeClr val="bg1">
              <a:alpha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Arial Black" panose="020B0A04020102020204" pitchFamily="34" charset="0"/>
              </a:rPr>
              <a:t>AGL</a:t>
            </a:r>
          </a:p>
          <a:p>
            <a:pPr eaLnBrk="1" hangingPunct="1">
              <a:spcBef>
                <a:spcPct val="50000"/>
              </a:spcBef>
              <a:buFontTx/>
              <a:buNone/>
            </a:pPr>
            <a:r>
              <a:rPr lang="en-US" altLang="en-US" b="0" dirty="0">
                <a:solidFill>
                  <a:srgbClr val="FFCC00"/>
                </a:solidFill>
                <a:latin typeface="Arial Black" panose="020B0A04020102020204" pitchFamily="34" charset="0"/>
              </a:rPr>
              <a:t>plastic</a:t>
            </a:r>
          </a:p>
        </p:txBody>
      </p:sp>
      <p:sp>
        <p:nvSpPr>
          <p:cNvPr id="336918" name="Text Box 22"/>
          <p:cNvSpPr txBox="1">
            <a:spLocks noChangeArrowheads="1"/>
          </p:cNvSpPr>
          <p:nvPr/>
        </p:nvSpPr>
        <p:spPr bwMode="auto">
          <a:xfrm rot="-5400000">
            <a:off x="2615407" y="1745456"/>
            <a:ext cx="1447800" cy="1004887"/>
          </a:xfrm>
          <a:prstGeom prst="rect">
            <a:avLst/>
          </a:prstGeom>
          <a:solidFill>
            <a:schemeClr val="bg1">
              <a:alpha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Arial Black" panose="020B0A04020102020204" pitchFamily="34" charset="0"/>
              </a:rPr>
              <a:t>AGL</a:t>
            </a:r>
          </a:p>
          <a:p>
            <a:pPr eaLnBrk="1" hangingPunct="1">
              <a:spcBef>
                <a:spcPct val="50000"/>
              </a:spcBef>
              <a:buFontTx/>
              <a:buNone/>
            </a:pPr>
            <a:r>
              <a:rPr lang="en-US" altLang="en-US" b="0" dirty="0">
                <a:solidFill>
                  <a:srgbClr val="FFCC00"/>
                </a:solidFill>
                <a:latin typeface="Arial Black" panose="020B0A04020102020204" pitchFamily="34" charset="0"/>
              </a:rPr>
              <a:t>plastic</a:t>
            </a:r>
          </a:p>
        </p:txBody>
      </p:sp>
      <p:sp>
        <p:nvSpPr>
          <p:cNvPr id="336919" name="Text Box 23"/>
          <p:cNvSpPr txBox="1">
            <a:spLocks noChangeArrowheads="1"/>
          </p:cNvSpPr>
          <p:nvPr/>
        </p:nvSpPr>
        <p:spPr bwMode="auto">
          <a:xfrm rot="-5400000">
            <a:off x="2437606" y="3579019"/>
            <a:ext cx="915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CC00"/>
                </a:solidFill>
                <a:latin typeface="Arial Black" panose="020B0A04020102020204" pitchFamily="34" charset="0"/>
              </a:rPr>
              <a:t>AGL</a:t>
            </a:r>
          </a:p>
        </p:txBody>
      </p:sp>
    </p:spTree>
    <p:extLst>
      <p:ext uri="{BB962C8B-B14F-4D97-AF65-F5344CB8AC3E}">
        <p14:creationId xmlns:p14="http://schemas.microsoft.com/office/powerpoint/2010/main" val="2216901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6909"/>
                                        </p:tgtEl>
                                        <p:attrNameLst>
                                          <p:attrName>style.visibility</p:attrName>
                                        </p:attrNameLst>
                                      </p:cBhvr>
                                      <p:to>
                                        <p:strVal val="visible"/>
                                      </p:to>
                                    </p:set>
                                    <p:animEffect transition="in" filter="dissolve">
                                      <p:cBhvr>
                                        <p:cTn id="7" dur="500"/>
                                        <p:tgtEl>
                                          <p:spTgt spid="33690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36917"/>
                                        </p:tgtEl>
                                        <p:attrNameLst>
                                          <p:attrName>style.visibility</p:attrName>
                                        </p:attrNameLst>
                                      </p:cBhvr>
                                      <p:to>
                                        <p:strVal val="visible"/>
                                      </p:to>
                                    </p:set>
                                    <p:animEffect transition="in" filter="dissolve">
                                      <p:cBhvr>
                                        <p:cTn id="10" dur="500"/>
                                        <p:tgtEl>
                                          <p:spTgt spid="33691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36918"/>
                                        </p:tgtEl>
                                        <p:attrNameLst>
                                          <p:attrName>style.visibility</p:attrName>
                                        </p:attrNameLst>
                                      </p:cBhvr>
                                      <p:to>
                                        <p:strVal val="visible"/>
                                      </p:to>
                                    </p:set>
                                    <p:animEffect transition="in" filter="dissolve">
                                      <p:cBhvr>
                                        <p:cTn id="13" dur="500"/>
                                        <p:tgtEl>
                                          <p:spTgt spid="336918"/>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36919"/>
                                        </p:tgtEl>
                                        <p:attrNameLst>
                                          <p:attrName>style.visibility</p:attrName>
                                        </p:attrNameLst>
                                      </p:cBhvr>
                                      <p:to>
                                        <p:strVal val="visible"/>
                                      </p:to>
                                    </p:set>
                                    <p:animEffect transition="in" filter="dissolve">
                                      <p:cBhvr>
                                        <p:cTn id="16" dur="500"/>
                                        <p:tgtEl>
                                          <p:spTgt spid="3369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909" grpId="0" animBg="1"/>
      <p:bldP spid="336917" grpId="0" animBg="1"/>
      <p:bldP spid="336918" grpId="0" animBg="1"/>
      <p:bldP spid="3369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p:txBody>
          <a:bodyPr>
            <a:normAutofit/>
          </a:bodyPr>
          <a:lstStyle/>
          <a:p>
            <a:pPr eaLnBrk="1" hangingPunct="1">
              <a:defRPr/>
            </a:pPr>
            <a:r>
              <a:rPr>
                <a:ea typeface="+mj-ea"/>
                <a:cs typeface="+mj-cs"/>
              </a:rPr>
              <a:t>Understanding Tolerance Zone</a:t>
            </a:r>
          </a:p>
        </p:txBody>
      </p:sp>
      <p:sp>
        <p:nvSpPr>
          <p:cNvPr id="483331" name="AutoShape 5"/>
          <p:cNvSpPr>
            <a:spLocks noChangeArrowheads="1"/>
          </p:cNvSpPr>
          <p:nvPr/>
        </p:nvSpPr>
        <p:spPr bwMode="auto">
          <a:xfrm rot="10800000">
            <a:off x="3886200" y="2552700"/>
            <a:ext cx="1219200" cy="2667000"/>
          </a:xfrm>
          <a:prstGeom prst="flowChartMagneticDisk">
            <a:avLst/>
          </a:prstGeom>
          <a:solidFill>
            <a:schemeClr val="accent1"/>
          </a:solidFill>
          <a:ln w="9525">
            <a:solidFill>
              <a:schemeClr val="tx1"/>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483332" name="Line 6"/>
          <p:cNvSpPr>
            <a:spLocks noChangeShapeType="1"/>
          </p:cNvSpPr>
          <p:nvPr/>
        </p:nvSpPr>
        <p:spPr bwMode="auto">
          <a:xfrm>
            <a:off x="5105400" y="4035724"/>
            <a:ext cx="2057400" cy="0"/>
          </a:xfrm>
          <a:prstGeom prst="line">
            <a:avLst/>
          </a:prstGeom>
          <a:noFill/>
          <a:ln w="444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3333" name="Line 7"/>
          <p:cNvSpPr>
            <a:spLocks noChangeShapeType="1"/>
          </p:cNvSpPr>
          <p:nvPr/>
        </p:nvSpPr>
        <p:spPr bwMode="auto">
          <a:xfrm>
            <a:off x="1828799" y="4035724"/>
            <a:ext cx="2057400" cy="0"/>
          </a:xfrm>
          <a:prstGeom prst="line">
            <a:avLst/>
          </a:prstGeom>
          <a:noFill/>
          <a:ln w="444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3334" name="Line 8"/>
          <p:cNvSpPr>
            <a:spLocks noChangeShapeType="1"/>
          </p:cNvSpPr>
          <p:nvPr/>
        </p:nvSpPr>
        <p:spPr bwMode="auto">
          <a:xfrm>
            <a:off x="1600200" y="1981200"/>
            <a:ext cx="5791200" cy="0"/>
          </a:xfrm>
          <a:prstGeom prst="line">
            <a:avLst/>
          </a:prstGeom>
          <a:noFill/>
          <a:ln w="444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3335" name="Line 9"/>
          <p:cNvSpPr>
            <a:spLocks noChangeShapeType="1"/>
          </p:cNvSpPr>
          <p:nvPr/>
        </p:nvSpPr>
        <p:spPr bwMode="auto">
          <a:xfrm>
            <a:off x="1600200" y="1538377"/>
            <a:ext cx="0" cy="762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3336" name="Line 10"/>
          <p:cNvSpPr>
            <a:spLocks noChangeShapeType="1"/>
          </p:cNvSpPr>
          <p:nvPr/>
        </p:nvSpPr>
        <p:spPr bwMode="auto">
          <a:xfrm>
            <a:off x="7407215" y="1496682"/>
            <a:ext cx="0" cy="762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3337" name="Text Box 11"/>
          <p:cNvSpPr txBox="1">
            <a:spLocks noChangeArrowheads="1"/>
          </p:cNvSpPr>
          <p:nvPr/>
        </p:nvSpPr>
        <p:spPr bwMode="auto">
          <a:xfrm>
            <a:off x="4191000" y="2907882"/>
            <a:ext cx="838200" cy="119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1800" dirty="0"/>
              <a:t>12”</a:t>
            </a:r>
          </a:p>
          <a:p>
            <a:pPr eaLnBrk="1" hangingPunct="1">
              <a:spcBef>
                <a:spcPct val="50000"/>
              </a:spcBef>
              <a:buFontTx/>
              <a:buNone/>
            </a:pPr>
            <a:r>
              <a:rPr lang="en-US" altLang="en-US" sz="1800" dirty="0"/>
              <a:t>GAS</a:t>
            </a:r>
          </a:p>
          <a:p>
            <a:pPr eaLnBrk="1" hangingPunct="1">
              <a:spcBef>
                <a:spcPct val="50000"/>
              </a:spcBef>
              <a:buFontTx/>
              <a:buNone/>
            </a:pPr>
            <a:r>
              <a:rPr lang="en-US" altLang="en-US" sz="1800" dirty="0"/>
              <a:t>Main</a:t>
            </a:r>
          </a:p>
        </p:txBody>
      </p:sp>
      <p:sp>
        <p:nvSpPr>
          <p:cNvPr id="483338" name="Text Box 12"/>
          <p:cNvSpPr txBox="1">
            <a:spLocks noChangeArrowheads="1"/>
          </p:cNvSpPr>
          <p:nvPr/>
        </p:nvSpPr>
        <p:spPr bwMode="auto">
          <a:xfrm>
            <a:off x="5638800" y="3962400"/>
            <a:ext cx="1219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3200"/>
              <a:t>18”</a:t>
            </a:r>
          </a:p>
        </p:txBody>
      </p:sp>
      <p:sp>
        <p:nvSpPr>
          <p:cNvPr id="483339" name="Text Box 13"/>
          <p:cNvSpPr txBox="1">
            <a:spLocks noChangeArrowheads="1"/>
          </p:cNvSpPr>
          <p:nvPr/>
        </p:nvSpPr>
        <p:spPr bwMode="auto">
          <a:xfrm>
            <a:off x="2247899" y="4048274"/>
            <a:ext cx="1219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3200" dirty="0"/>
              <a:t>18”</a:t>
            </a:r>
          </a:p>
        </p:txBody>
      </p:sp>
      <p:sp>
        <p:nvSpPr>
          <p:cNvPr id="483340" name="Text Box 14"/>
          <p:cNvSpPr txBox="1">
            <a:spLocks noChangeArrowheads="1"/>
          </p:cNvSpPr>
          <p:nvPr/>
        </p:nvSpPr>
        <p:spPr bwMode="auto">
          <a:xfrm>
            <a:off x="1676400" y="1445418"/>
            <a:ext cx="563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dirty="0"/>
              <a:t>           Tolerance Zone = </a:t>
            </a:r>
            <a:r>
              <a:rPr lang="en-US" altLang="en-US" dirty="0" smtClean="0"/>
              <a:t>4 </a:t>
            </a:r>
            <a:r>
              <a:rPr lang="en-US" altLang="en-US" dirty="0"/>
              <a:t>feet</a:t>
            </a:r>
          </a:p>
        </p:txBody>
      </p:sp>
      <p:sp>
        <p:nvSpPr>
          <p:cNvPr id="314384" name="Line 16"/>
          <p:cNvSpPr>
            <a:spLocks noChangeShapeType="1"/>
          </p:cNvSpPr>
          <p:nvPr/>
        </p:nvSpPr>
        <p:spPr bwMode="auto">
          <a:xfrm>
            <a:off x="3581400" y="2590800"/>
            <a:ext cx="0" cy="3119887"/>
          </a:xfrm>
          <a:prstGeom prst="line">
            <a:avLst/>
          </a:prstGeom>
          <a:noFill/>
          <a:ln w="50800">
            <a:solidFill>
              <a:srgbClr val="FFCC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4385" name="Text Box 17"/>
          <p:cNvSpPr txBox="1">
            <a:spLocks noChangeArrowheads="1"/>
          </p:cNvSpPr>
          <p:nvPr/>
        </p:nvSpPr>
        <p:spPr bwMode="auto">
          <a:xfrm>
            <a:off x="3581400" y="2109789"/>
            <a:ext cx="1905000" cy="457200"/>
          </a:xfrm>
          <a:prstGeom prst="rect">
            <a:avLst/>
          </a:prstGeom>
          <a:solidFill>
            <a:schemeClr val="bg1">
              <a:alpha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Arial Black" panose="020B0A04020102020204" pitchFamily="34" charset="0"/>
              </a:rPr>
              <a:t>AGL  +12”</a:t>
            </a:r>
          </a:p>
        </p:txBody>
      </p:sp>
      <p:sp>
        <p:nvSpPr>
          <p:cNvPr id="314387" name="Text Box 19"/>
          <p:cNvSpPr txBox="1">
            <a:spLocks noChangeArrowheads="1"/>
          </p:cNvSpPr>
          <p:nvPr/>
        </p:nvSpPr>
        <p:spPr bwMode="auto">
          <a:xfrm>
            <a:off x="3733800" y="5386596"/>
            <a:ext cx="1905000" cy="461665"/>
          </a:xfrm>
          <a:prstGeom prst="rect">
            <a:avLst/>
          </a:prstGeom>
          <a:solidFill>
            <a:schemeClr val="bg1">
              <a:alpha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dirty="0">
                <a:solidFill>
                  <a:srgbClr val="FFCC00"/>
                </a:solidFill>
                <a:latin typeface="Arial Black" panose="020B0A04020102020204" pitchFamily="34" charset="0"/>
              </a:rPr>
              <a:t>AGL 12+”</a:t>
            </a:r>
          </a:p>
        </p:txBody>
      </p:sp>
      <p:sp>
        <p:nvSpPr>
          <p:cNvPr id="483344" name="Line 20"/>
          <p:cNvSpPr>
            <a:spLocks noChangeShapeType="1"/>
          </p:cNvSpPr>
          <p:nvPr/>
        </p:nvSpPr>
        <p:spPr bwMode="auto">
          <a:xfrm flipV="1">
            <a:off x="3751052" y="2667000"/>
            <a:ext cx="0" cy="2438400"/>
          </a:xfrm>
          <a:prstGeom prst="line">
            <a:avLst/>
          </a:prstGeom>
          <a:noFill/>
          <a:ln w="635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3345" name="Text Box 21"/>
          <p:cNvSpPr txBox="1">
            <a:spLocks noChangeArrowheads="1"/>
          </p:cNvSpPr>
          <p:nvPr/>
        </p:nvSpPr>
        <p:spPr bwMode="auto">
          <a:xfrm>
            <a:off x="1508125" y="3084513"/>
            <a:ext cx="8540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800" b="0"/>
              <a:t>Tracer Wire</a:t>
            </a:r>
          </a:p>
        </p:txBody>
      </p:sp>
      <p:sp>
        <p:nvSpPr>
          <p:cNvPr id="483346" name="Line 22"/>
          <p:cNvSpPr>
            <a:spLocks noChangeShapeType="1"/>
          </p:cNvSpPr>
          <p:nvPr/>
        </p:nvSpPr>
        <p:spPr bwMode="auto">
          <a:xfrm>
            <a:off x="2362200" y="3352800"/>
            <a:ext cx="12954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7138147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4385"/>
                                        </p:tgtEl>
                                        <p:attrNameLst>
                                          <p:attrName>style.visibility</p:attrName>
                                        </p:attrNameLst>
                                      </p:cBhvr>
                                      <p:to>
                                        <p:strVal val="visible"/>
                                      </p:to>
                                    </p:set>
                                    <p:animEffect transition="in" filter="dissolve">
                                      <p:cBhvr>
                                        <p:cTn id="7" dur="500"/>
                                        <p:tgtEl>
                                          <p:spTgt spid="31438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14384"/>
                                        </p:tgtEl>
                                        <p:attrNameLst>
                                          <p:attrName>style.visibility</p:attrName>
                                        </p:attrNameLst>
                                      </p:cBhvr>
                                      <p:to>
                                        <p:strVal val="visible"/>
                                      </p:to>
                                    </p:set>
                                    <p:animEffect transition="in" filter="dissolve">
                                      <p:cBhvr>
                                        <p:cTn id="10" dur="500"/>
                                        <p:tgtEl>
                                          <p:spTgt spid="31438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14387"/>
                                        </p:tgtEl>
                                        <p:attrNameLst>
                                          <p:attrName>style.visibility</p:attrName>
                                        </p:attrNameLst>
                                      </p:cBhvr>
                                      <p:to>
                                        <p:strVal val="visible"/>
                                      </p:to>
                                    </p:set>
                                    <p:animEffect transition="in" filter="dissolve">
                                      <p:cBhvr>
                                        <p:cTn id="13" dur="500"/>
                                        <p:tgtEl>
                                          <p:spTgt spid="314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84" grpId="0" animBg="1"/>
      <p:bldP spid="314385" grpId="0" animBg="1"/>
      <p:bldP spid="31438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a:ea typeface="+mj-ea"/>
                <a:cs typeface="+mj-cs"/>
              </a:rPr>
              <a:t>Utility </a:t>
            </a:r>
            <a:r>
              <a:rPr smtClean="0">
                <a:ea typeface="+mj-ea"/>
                <a:cs typeface="+mj-cs"/>
              </a:rPr>
              <a:t>Markings</a:t>
            </a:r>
            <a:endParaRPr>
              <a:ea typeface="+mj-ea"/>
              <a:cs typeface="+mj-cs"/>
            </a:endParaRPr>
          </a:p>
        </p:txBody>
      </p:sp>
      <p:sp>
        <p:nvSpPr>
          <p:cNvPr id="224259" name="Rectangle 3"/>
          <p:cNvSpPr>
            <a:spLocks noGrp="1" noChangeArrowheads="1"/>
          </p:cNvSpPr>
          <p:nvPr>
            <p:ph idx="1"/>
          </p:nvPr>
        </p:nvSpPr>
        <p:spPr>
          <a:xfrm>
            <a:off x="457200" y="1570038"/>
            <a:ext cx="8229600" cy="1401762"/>
          </a:xfrm>
        </p:spPr>
        <p:txBody>
          <a:bodyPr/>
          <a:lstStyle/>
          <a:p>
            <a:pPr eaLnBrk="1" hangingPunct="1">
              <a:defRPr/>
            </a:pPr>
            <a:r>
              <a:rPr lang="en-US" smtClean="0">
                <a:ea typeface="+mn-ea"/>
                <a:cs typeface="+mn-cs"/>
              </a:rPr>
              <a:t>Location marks shall be 4 to 12 inches in length &amp; at intervals of 5 to 10 feet.</a:t>
            </a:r>
          </a:p>
          <a:p>
            <a:pPr eaLnBrk="1" hangingPunct="1">
              <a:defRPr/>
            </a:pPr>
            <a:endParaRPr lang="en-US" smtClean="0">
              <a:ea typeface="+mn-ea"/>
              <a:cs typeface="+mn-cs"/>
            </a:endParaRPr>
          </a:p>
          <a:p>
            <a:pPr eaLnBrk="1" hangingPunct="1">
              <a:buFontTx/>
              <a:buNone/>
              <a:defRPr/>
            </a:pPr>
            <a:endParaRPr lang="en-US" smtClean="0">
              <a:ea typeface="+mn-ea"/>
              <a:cs typeface="+mn-cs"/>
            </a:endParaRPr>
          </a:p>
        </p:txBody>
      </p:sp>
      <p:sp>
        <p:nvSpPr>
          <p:cNvPr id="485380" name="Line 6"/>
          <p:cNvSpPr>
            <a:spLocks noChangeShapeType="1"/>
          </p:cNvSpPr>
          <p:nvPr/>
        </p:nvSpPr>
        <p:spPr bwMode="auto">
          <a:xfrm>
            <a:off x="2667000" y="4495800"/>
            <a:ext cx="4648200" cy="0"/>
          </a:xfrm>
          <a:prstGeom prst="line">
            <a:avLst/>
          </a:prstGeom>
          <a:noFill/>
          <a:ln w="76200">
            <a:solidFill>
              <a:srgbClr val="FF00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5381" name="Line 7"/>
          <p:cNvSpPr>
            <a:spLocks noChangeShapeType="1"/>
          </p:cNvSpPr>
          <p:nvPr/>
        </p:nvSpPr>
        <p:spPr bwMode="auto">
          <a:xfrm>
            <a:off x="3581400" y="3886200"/>
            <a:ext cx="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5382" name="Line 8"/>
          <p:cNvSpPr>
            <a:spLocks noChangeShapeType="1"/>
          </p:cNvSpPr>
          <p:nvPr/>
        </p:nvSpPr>
        <p:spPr bwMode="auto">
          <a:xfrm>
            <a:off x="5257800" y="3962400"/>
            <a:ext cx="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5383" name="Text Box 10"/>
          <p:cNvSpPr txBox="1">
            <a:spLocks noChangeArrowheads="1"/>
          </p:cNvSpPr>
          <p:nvPr/>
        </p:nvSpPr>
        <p:spPr bwMode="auto">
          <a:xfrm>
            <a:off x="2819400" y="3429000"/>
            <a:ext cx="3810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800"/>
              <a:t>5 ft. to 10 ft. intervals</a:t>
            </a:r>
          </a:p>
        </p:txBody>
      </p:sp>
      <p:sp>
        <p:nvSpPr>
          <p:cNvPr id="485384" name="Line 11"/>
          <p:cNvSpPr>
            <a:spLocks noChangeShapeType="1"/>
          </p:cNvSpPr>
          <p:nvPr/>
        </p:nvSpPr>
        <p:spPr bwMode="auto">
          <a:xfrm flipV="1">
            <a:off x="4038600" y="4572000"/>
            <a:ext cx="0" cy="838200"/>
          </a:xfrm>
          <a:prstGeom prst="line">
            <a:avLst/>
          </a:prstGeom>
          <a:noFill/>
          <a:ln w="28575">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76" name="Rectangle 12"/>
          <p:cNvSpPr>
            <a:spLocks noChangeArrowheads="1"/>
          </p:cNvSpPr>
          <p:nvPr/>
        </p:nvSpPr>
        <p:spPr bwMode="auto">
          <a:xfrm>
            <a:off x="4114800" y="5108575"/>
            <a:ext cx="3552825" cy="457200"/>
          </a:xfrm>
          <a:prstGeom prst="rect">
            <a:avLst/>
          </a:prstGeom>
          <a:noFill/>
          <a:ln w="9525">
            <a:noFill/>
            <a:miter lim="800000"/>
            <a:headEnd/>
            <a:tailEnd/>
          </a:ln>
          <a:effectLst/>
        </p:spPr>
        <p:txBody>
          <a:bodyPr wrap="none">
            <a:spAutoFit/>
          </a:bodyPr>
          <a:lstStyle/>
          <a:p>
            <a:pPr eaLnBrk="1" hangingPunct="1">
              <a:spcBef>
                <a:spcPct val="50000"/>
              </a:spcBef>
              <a:defRPr/>
            </a:pPr>
            <a:r>
              <a:rPr lang="en-US" sz="2400" b="1" dirty="0">
                <a:solidFill>
                  <a:schemeClr val="tx1">
                    <a:lumMod val="95000"/>
                  </a:schemeClr>
                </a:solidFill>
                <a:latin typeface="Arial" charset="0"/>
                <a:ea typeface="+mn-ea"/>
              </a:rPr>
              <a:t>4 inch to 12 inch marks</a:t>
            </a:r>
          </a:p>
        </p:txBody>
      </p:sp>
    </p:spTree>
    <p:extLst>
      <p:ext uri="{BB962C8B-B14F-4D97-AF65-F5344CB8AC3E}">
        <p14:creationId xmlns:p14="http://schemas.microsoft.com/office/powerpoint/2010/main" val="968081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a:ea typeface="+mj-ea"/>
                <a:cs typeface="+mj-cs"/>
              </a:rPr>
              <a:t>Marking Duct Structures </a:t>
            </a:r>
          </a:p>
        </p:txBody>
      </p:sp>
      <p:sp>
        <p:nvSpPr>
          <p:cNvPr id="225283" name="Rectangle 3"/>
          <p:cNvSpPr>
            <a:spLocks noGrp="1" noChangeArrowheads="1"/>
          </p:cNvSpPr>
          <p:nvPr>
            <p:ph idx="1"/>
          </p:nvPr>
        </p:nvSpPr>
        <p:spPr/>
        <p:txBody>
          <a:bodyPr/>
          <a:lstStyle/>
          <a:p>
            <a:pPr marL="0" indent="0" eaLnBrk="1" hangingPunct="1">
              <a:buFontTx/>
              <a:buNone/>
              <a:defRPr/>
            </a:pPr>
            <a:r>
              <a:rPr lang="en-US" dirty="0" smtClean="0">
                <a:ea typeface="+mn-ea"/>
                <a:cs typeface="+mn-cs"/>
              </a:rPr>
              <a:t>Ducts structures shall be marked by using a dot with parallel boundary on each side of the dot.</a:t>
            </a:r>
          </a:p>
        </p:txBody>
      </p:sp>
      <p:sp>
        <p:nvSpPr>
          <p:cNvPr id="487428" name="Text Box 6"/>
          <p:cNvSpPr txBox="1">
            <a:spLocks noChangeArrowheads="1"/>
          </p:cNvSpPr>
          <p:nvPr/>
        </p:nvSpPr>
        <p:spPr bwMode="auto">
          <a:xfrm>
            <a:off x="1524000" y="38100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6600"/>
                </a:solidFill>
                <a:latin typeface="Bazooka"/>
              </a:rPr>
              <a:t>ATT</a:t>
            </a:r>
          </a:p>
        </p:txBody>
      </p:sp>
      <p:sp>
        <p:nvSpPr>
          <p:cNvPr id="487429" name="Oval 11"/>
          <p:cNvSpPr>
            <a:spLocks noChangeArrowheads="1"/>
          </p:cNvSpPr>
          <p:nvPr/>
        </p:nvSpPr>
        <p:spPr bwMode="auto">
          <a:xfrm>
            <a:off x="4191000" y="4191000"/>
            <a:ext cx="228600" cy="228600"/>
          </a:xfrm>
          <a:prstGeom prst="ellipse">
            <a:avLst/>
          </a:prstGeom>
          <a:solidFill>
            <a:srgbClr val="FF6600"/>
          </a:solidFill>
          <a:ln w="9525">
            <a:solidFill>
              <a:srgbClr val="FF6600"/>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487430" name="Oval 12"/>
          <p:cNvSpPr>
            <a:spLocks noChangeArrowheads="1"/>
          </p:cNvSpPr>
          <p:nvPr/>
        </p:nvSpPr>
        <p:spPr bwMode="auto">
          <a:xfrm>
            <a:off x="2057400" y="4267200"/>
            <a:ext cx="228600" cy="228600"/>
          </a:xfrm>
          <a:prstGeom prst="ellipse">
            <a:avLst/>
          </a:prstGeom>
          <a:solidFill>
            <a:srgbClr val="FF6600"/>
          </a:solidFill>
          <a:ln w="9525">
            <a:solidFill>
              <a:srgbClr val="FF6600"/>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487431" name="Oval 13"/>
          <p:cNvSpPr>
            <a:spLocks noChangeArrowheads="1"/>
          </p:cNvSpPr>
          <p:nvPr/>
        </p:nvSpPr>
        <p:spPr bwMode="auto">
          <a:xfrm>
            <a:off x="6096000" y="4191000"/>
            <a:ext cx="228600" cy="228600"/>
          </a:xfrm>
          <a:prstGeom prst="ellipse">
            <a:avLst/>
          </a:prstGeom>
          <a:solidFill>
            <a:srgbClr val="FF6600"/>
          </a:solidFill>
          <a:ln w="9525">
            <a:solidFill>
              <a:srgbClr val="FF6600"/>
            </a:solidFill>
            <a:round/>
            <a:headEnd/>
            <a:tailEnd/>
          </a:ln>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487432" name="Text Box 14"/>
          <p:cNvSpPr txBox="1">
            <a:spLocks noChangeArrowheads="1"/>
          </p:cNvSpPr>
          <p:nvPr/>
        </p:nvSpPr>
        <p:spPr bwMode="auto">
          <a:xfrm>
            <a:off x="6400800" y="43434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6600"/>
                </a:solidFill>
                <a:latin typeface="Bazooka"/>
              </a:rPr>
              <a:t>ATT </a:t>
            </a:r>
          </a:p>
        </p:txBody>
      </p:sp>
      <p:sp>
        <p:nvSpPr>
          <p:cNvPr id="487433" name="Rectangle 15"/>
          <p:cNvSpPr>
            <a:spLocks noChangeArrowheads="1"/>
          </p:cNvSpPr>
          <p:nvPr/>
        </p:nvSpPr>
        <p:spPr bwMode="auto">
          <a:xfrm>
            <a:off x="2895600" y="3657600"/>
            <a:ext cx="5334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sp>
        <p:nvSpPr>
          <p:cNvPr id="487434" name="Rectangle 16"/>
          <p:cNvSpPr>
            <a:spLocks noChangeArrowheads="1"/>
          </p:cNvSpPr>
          <p:nvPr/>
        </p:nvSpPr>
        <p:spPr bwMode="auto">
          <a:xfrm>
            <a:off x="5181600" y="3657600"/>
            <a:ext cx="5334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2800" b="0"/>
          </a:p>
        </p:txBody>
      </p:sp>
      <p:cxnSp>
        <p:nvCxnSpPr>
          <p:cNvPr id="487435" name="Straight Connector 22"/>
          <p:cNvCxnSpPr>
            <a:cxnSpLocks noChangeShapeType="1"/>
          </p:cNvCxnSpPr>
          <p:nvPr/>
        </p:nvCxnSpPr>
        <p:spPr bwMode="auto">
          <a:xfrm>
            <a:off x="3997325" y="3790950"/>
            <a:ext cx="609600" cy="0"/>
          </a:xfrm>
          <a:prstGeom prst="line">
            <a:avLst/>
          </a:prstGeom>
          <a:noFill/>
          <a:ln w="38100" algn="ctr">
            <a:solidFill>
              <a:srgbClr val="FE7F00"/>
            </a:solidFill>
            <a:round/>
            <a:headEnd/>
            <a:tailEnd/>
          </a:ln>
          <a:extLst>
            <a:ext uri="{909E8E84-426E-40DD-AFC4-6F175D3DCCD1}">
              <a14:hiddenFill xmlns:a14="http://schemas.microsoft.com/office/drawing/2010/main">
                <a:noFill/>
              </a14:hiddenFill>
            </a:ext>
          </a:extLst>
        </p:spPr>
      </p:cxnSp>
      <p:cxnSp>
        <p:nvCxnSpPr>
          <p:cNvPr id="487436" name="Straight Connector 32"/>
          <p:cNvCxnSpPr>
            <a:cxnSpLocks noChangeShapeType="1"/>
          </p:cNvCxnSpPr>
          <p:nvPr/>
        </p:nvCxnSpPr>
        <p:spPr bwMode="auto">
          <a:xfrm>
            <a:off x="5943600" y="3810000"/>
            <a:ext cx="609600" cy="0"/>
          </a:xfrm>
          <a:prstGeom prst="line">
            <a:avLst/>
          </a:prstGeom>
          <a:noFill/>
          <a:ln w="38100" algn="ctr">
            <a:solidFill>
              <a:srgbClr val="FE7F00"/>
            </a:solidFill>
            <a:round/>
            <a:headEnd/>
            <a:tailEnd/>
          </a:ln>
          <a:extLst>
            <a:ext uri="{909E8E84-426E-40DD-AFC4-6F175D3DCCD1}">
              <a14:hiddenFill xmlns:a14="http://schemas.microsoft.com/office/drawing/2010/main">
                <a:noFill/>
              </a14:hiddenFill>
            </a:ext>
          </a:extLst>
        </p:spPr>
      </p:cxnSp>
      <p:cxnSp>
        <p:nvCxnSpPr>
          <p:cNvPr id="487437" name="Straight Connector 33"/>
          <p:cNvCxnSpPr>
            <a:cxnSpLocks noChangeShapeType="1"/>
          </p:cNvCxnSpPr>
          <p:nvPr/>
        </p:nvCxnSpPr>
        <p:spPr bwMode="auto">
          <a:xfrm>
            <a:off x="1905000" y="3797300"/>
            <a:ext cx="609600" cy="0"/>
          </a:xfrm>
          <a:prstGeom prst="line">
            <a:avLst/>
          </a:prstGeom>
          <a:noFill/>
          <a:ln w="38100" algn="ctr">
            <a:solidFill>
              <a:srgbClr val="FE7F00"/>
            </a:solidFill>
            <a:round/>
            <a:headEnd/>
            <a:tailEnd/>
          </a:ln>
          <a:extLst>
            <a:ext uri="{909E8E84-426E-40DD-AFC4-6F175D3DCCD1}">
              <a14:hiddenFill xmlns:a14="http://schemas.microsoft.com/office/drawing/2010/main">
                <a:noFill/>
              </a14:hiddenFill>
            </a:ext>
          </a:extLst>
        </p:spPr>
      </p:cxnSp>
      <p:cxnSp>
        <p:nvCxnSpPr>
          <p:cNvPr id="487438" name="Straight Connector 34"/>
          <p:cNvCxnSpPr>
            <a:cxnSpLocks noChangeShapeType="1"/>
          </p:cNvCxnSpPr>
          <p:nvPr/>
        </p:nvCxnSpPr>
        <p:spPr bwMode="auto">
          <a:xfrm>
            <a:off x="1905000" y="4797425"/>
            <a:ext cx="609600" cy="0"/>
          </a:xfrm>
          <a:prstGeom prst="line">
            <a:avLst/>
          </a:prstGeom>
          <a:noFill/>
          <a:ln w="38100" algn="ctr">
            <a:solidFill>
              <a:srgbClr val="FE7F00"/>
            </a:solidFill>
            <a:round/>
            <a:headEnd/>
            <a:tailEnd/>
          </a:ln>
          <a:extLst>
            <a:ext uri="{909E8E84-426E-40DD-AFC4-6F175D3DCCD1}">
              <a14:hiddenFill xmlns:a14="http://schemas.microsoft.com/office/drawing/2010/main">
                <a:noFill/>
              </a14:hiddenFill>
            </a:ext>
          </a:extLst>
        </p:spPr>
      </p:cxnSp>
      <p:cxnSp>
        <p:nvCxnSpPr>
          <p:cNvPr id="487439" name="Straight Connector 35"/>
          <p:cNvCxnSpPr>
            <a:cxnSpLocks noChangeShapeType="1"/>
          </p:cNvCxnSpPr>
          <p:nvPr/>
        </p:nvCxnSpPr>
        <p:spPr bwMode="auto">
          <a:xfrm>
            <a:off x="5943600" y="4800600"/>
            <a:ext cx="609600" cy="0"/>
          </a:xfrm>
          <a:prstGeom prst="line">
            <a:avLst/>
          </a:prstGeom>
          <a:noFill/>
          <a:ln w="38100" algn="ctr">
            <a:solidFill>
              <a:srgbClr val="FE7F00"/>
            </a:solidFill>
            <a:round/>
            <a:headEnd/>
            <a:tailEnd/>
          </a:ln>
          <a:extLst>
            <a:ext uri="{909E8E84-426E-40DD-AFC4-6F175D3DCCD1}">
              <a14:hiddenFill xmlns:a14="http://schemas.microsoft.com/office/drawing/2010/main">
                <a:noFill/>
              </a14:hiddenFill>
            </a:ext>
          </a:extLst>
        </p:spPr>
      </p:cxnSp>
      <p:cxnSp>
        <p:nvCxnSpPr>
          <p:cNvPr id="487440" name="Straight Connector 36"/>
          <p:cNvCxnSpPr>
            <a:cxnSpLocks noChangeShapeType="1"/>
          </p:cNvCxnSpPr>
          <p:nvPr/>
        </p:nvCxnSpPr>
        <p:spPr bwMode="auto">
          <a:xfrm>
            <a:off x="3997325" y="4800600"/>
            <a:ext cx="609600" cy="0"/>
          </a:xfrm>
          <a:prstGeom prst="line">
            <a:avLst/>
          </a:prstGeom>
          <a:noFill/>
          <a:ln w="38100" algn="ctr">
            <a:solidFill>
              <a:srgbClr val="FE7F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743173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pPr eaLnBrk="1" hangingPunct="1">
              <a:defRPr/>
            </a:pPr>
            <a:r>
              <a:rPr>
                <a:ea typeface="+mj-ea"/>
                <a:cs typeface="+mj-cs"/>
              </a:rPr>
              <a:t>Joint Trenching</a:t>
            </a:r>
          </a:p>
        </p:txBody>
      </p:sp>
      <p:sp>
        <p:nvSpPr>
          <p:cNvPr id="226313" name="Rectangle 19"/>
          <p:cNvSpPr>
            <a:spLocks noGrp="1" noChangeArrowheads="1"/>
          </p:cNvSpPr>
          <p:nvPr>
            <p:ph idx="1"/>
          </p:nvPr>
        </p:nvSpPr>
        <p:spPr>
          <a:xfrm>
            <a:off x="914400" y="1752600"/>
            <a:ext cx="8229600" cy="4724400"/>
          </a:xfrm>
        </p:spPr>
        <p:txBody>
          <a:bodyPr/>
          <a:lstStyle/>
          <a:p>
            <a:pPr eaLnBrk="1" hangingPunct="1">
              <a:defRPr/>
            </a:pPr>
            <a:r>
              <a:rPr lang="en-US" dirty="0" smtClean="0">
                <a:ea typeface="+mn-ea"/>
                <a:cs typeface="+mn-cs"/>
              </a:rPr>
              <a:t>Facilities that share the same trench</a:t>
            </a:r>
          </a:p>
          <a:p>
            <a:pPr eaLnBrk="1" hangingPunct="1">
              <a:defRPr/>
            </a:pPr>
            <a:endParaRPr lang="en-US" dirty="0" smtClean="0">
              <a:ea typeface="+mn-ea"/>
              <a:cs typeface="+mn-cs"/>
            </a:endParaRPr>
          </a:p>
          <a:p>
            <a:pPr eaLnBrk="1" hangingPunct="1">
              <a:defRPr/>
            </a:pPr>
            <a:endParaRPr lang="en-US" sz="2400" dirty="0" smtClean="0">
              <a:ea typeface="+mn-ea"/>
              <a:cs typeface="+mn-cs"/>
            </a:endParaRPr>
          </a:p>
          <a:p>
            <a:pPr eaLnBrk="1" hangingPunct="1">
              <a:defRPr/>
            </a:pPr>
            <a:endParaRPr lang="en-US" sz="2200" dirty="0" smtClean="0">
              <a:ea typeface="+mn-ea"/>
              <a:cs typeface="+mn-cs"/>
            </a:endParaRPr>
          </a:p>
          <a:p>
            <a:pPr eaLnBrk="1" hangingPunct="1">
              <a:defRPr/>
            </a:pPr>
            <a:r>
              <a:rPr lang="en-US" dirty="0" smtClean="0">
                <a:ea typeface="+mn-ea"/>
                <a:cs typeface="+mn-cs"/>
              </a:rPr>
              <a:t>This would apply to lines that use the same color code.</a:t>
            </a:r>
          </a:p>
        </p:txBody>
      </p:sp>
      <p:sp>
        <p:nvSpPr>
          <p:cNvPr id="489476" name="Line 3"/>
          <p:cNvSpPr>
            <a:spLocks noChangeShapeType="1"/>
          </p:cNvSpPr>
          <p:nvPr/>
        </p:nvSpPr>
        <p:spPr bwMode="auto">
          <a:xfrm flipV="1">
            <a:off x="1676400" y="5562600"/>
            <a:ext cx="5638800" cy="0"/>
          </a:xfrm>
          <a:prstGeom prst="line">
            <a:avLst/>
          </a:prstGeom>
          <a:noFill/>
          <a:ln w="38100">
            <a:solidFill>
              <a:srgbClr val="FF66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9477" name="Line 4"/>
          <p:cNvSpPr>
            <a:spLocks noChangeShapeType="1"/>
          </p:cNvSpPr>
          <p:nvPr/>
        </p:nvSpPr>
        <p:spPr bwMode="auto">
          <a:xfrm flipV="1">
            <a:off x="1676400" y="2971800"/>
            <a:ext cx="5638800" cy="0"/>
          </a:xfrm>
          <a:prstGeom prst="line">
            <a:avLst/>
          </a:prstGeom>
          <a:noFill/>
          <a:ln w="38100">
            <a:solidFill>
              <a:srgbClr val="FF66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9478" name="Line 5"/>
          <p:cNvSpPr>
            <a:spLocks noChangeShapeType="1"/>
          </p:cNvSpPr>
          <p:nvPr/>
        </p:nvSpPr>
        <p:spPr bwMode="auto">
          <a:xfrm flipV="1">
            <a:off x="1676400" y="3352800"/>
            <a:ext cx="5638800" cy="0"/>
          </a:xfrm>
          <a:prstGeom prst="line">
            <a:avLst/>
          </a:prstGeom>
          <a:noFill/>
          <a:ln w="38100">
            <a:solidFill>
              <a:srgbClr val="FFCC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89479" name="Group 6"/>
          <p:cNvGrpSpPr>
            <a:grpSpLocks/>
          </p:cNvGrpSpPr>
          <p:nvPr/>
        </p:nvGrpSpPr>
        <p:grpSpPr bwMode="auto">
          <a:xfrm>
            <a:off x="1676400" y="4778375"/>
            <a:ext cx="5638800" cy="585788"/>
            <a:chOff x="1056" y="2530"/>
            <a:chExt cx="3552" cy="369"/>
          </a:xfrm>
        </p:grpSpPr>
        <p:sp>
          <p:nvSpPr>
            <p:cNvPr id="489487" name="Line 7"/>
            <p:cNvSpPr>
              <a:spLocks noChangeShapeType="1"/>
            </p:cNvSpPr>
            <p:nvPr/>
          </p:nvSpPr>
          <p:spPr bwMode="auto">
            <a:xfrm flipV="1">
              <a:off x="1056" y="2880"/>
              <a:ext cx="3552" cy="0"/>
            </a:xfrm>
            <a:prstGeom prst="line">
              <a:avLst/>
            </a:prstGeom>
            <a:noFill/>
            <a:ln w="38100">
              <a:solidFill>
                <a:srgbClr val="FF66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9488" name="Text Box 8"/>
            <p:cNvSpPr txBox="1">
              <a:spLocks noChangeArrowheads="1"/>
            </p:cNvSpPr>
            <p:nvPr/>
          </p:nvSpPr>
          <p:spPr bwMode="auto">
            <a:xfrm>
              <a:off x="1296" y="253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6600"/>
                  </a:solidFill>
                  <a:latin typeface="Bazooka"/>
                </a:rPr>
                <a:t>ATT</a:t>
              </a:r>
            </a:p>
          </p:txBody>
        </p:sp>
        <p:sp>
          <p:nvSpPr>
            <p:cNvPr id="489489" name="Text Box 9"/>
            <p:cNvSpPr txBox="1">
              <a:spLocks noChangeArrowheads="1"/>
            </p:cNvSpPr>
            <p:nvPr/>
          </p:nvSpPr>
          <p:spPr bwMode="auto">
            <a:xfrm>
              <a:off x="3840" y="2544"/>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6600"/>
                  </a:solidFill>
                  <a:latin typeface="Bazooka"/>
                </a:rPr>
                <a:t>ATT</a:t>
              </a:r>
            </a:p>
          </p:txBody>
        </p:sp>
        <p:sp>
          <p:nvSpPr>
            <p:cNvPr id="489490" name="Text Box 10"/>
            <p:cNvSpPr txBox="1">
              <a:spLocks noChangeArrowheads="1"/>
            </p:cNvSpPr>
            <p:nvPr/>
          </p:nvSpPr>
          <p:spPr bwMode="auto">
            <a:xfrm>
              <a:off x="2544" y="2611"/>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b="0">
                  <a:solidFill>
                    <a:srgbClr val="FF6600"/>
                  </a:solidFill>
                  <a:latin typeface="Bazooka"/>
                </a:rPr>
                <a:t>ATT</a:t>
              </a:r>
            </a:p>
          </p:txBody>
        </p:sp>
      </p:grpSp>
      <p:grpSp>
        <p:nvGrpSpPr>
          <p:cNvPr id="489480" name="Group 11"/>
          <p:cNvGrpSpPr>
            <a:grpSpLocks/>
          </p:cNvGrpSpPr>
          <p:nvPr/>
        </p:nvGrpSpPr>
        <p:grpSpPr bwMode="auto">
          <a:xfrm>
            <a:off x="2005013" y="2632075"/>
            <a:ext cx="3124200" cy="369888"/>
            <a:chOff x="1248" y="1680"/>
            <a:chExt cx="1968" cy="233"/>
          </a:xfrm>
        </p:grpSpPr>
        <p:sp>
          <p:nvSpPr>
            <p:cNvPr id="489485" name="Text Box 12"/>
            <p:cNvSpPr txBox="1">
              <a:spLocks noChangeArrowheads="1"/>
            </p:cNvSpPr>
            <p:nvPr/>
          </p:nvSpPr>
          <p:spPr bwMode="auto">
            <a:xfrm>
              <a:off x="1248" y="1680"/>
              <a:ext cx="62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1600" b="0">
                  <a:solidFill>
                    <a:srgbClr val="FF6600"/>
                  </a:solidFill>
                  <a:latin typeface="Arial Black" panose="020B0A04020102020204" pitchFamily="34" charset="0"/>
                </a:rPr>
                <a:t>CCAST</a:t>
              </a:r>
            </a:p>
          </p:txBody>
        </p:sp>
        <p:sp>
          <p:nvSpPr>
            <p:cNvPr id="489486" name="Text Box 14"/>
            <p:cNvSpPr txBox="1">
              <a:spLocks noChangeArrowheads="1"/>
            </p:cNvSpPr>
            <p:nvPr/>
          </p:nvSpPr>
          <p:spPr bwMode="auto">
            <a:xfrm>
              <a:off x="2496" y="1680"/>
              <a:ext cx="72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1800" b="0">
                  <a:solidFill>
                    <a:srgbClr val="FF6600"/>
                  </a:solidFill>
                  <a:latin typeface="Arial Black" panose="020B0A04020102020204" pitchFamily="34" charset="0"/>
                </a:rPr>
                <a:t>CCAST</a:t>
              </a:r>
            </a:p>
          </p:txBody>
        </p:sp>
      </p:grpSp>
      <p:sp>
        <p:nvSpPr>
          <p:cNvPr id="489481" name="Text Box 16"/>
          <p:cNvSpPr txBox="1">
            <a:spLocks noChangeArrowheads="1"/>
          </p:cNvSpPr>
          <p:nvPr/>
        </p:nvSpPr>
        <p:spPr bwMode="auto">
          <a:xfrm>
            <a:off x="2095500" y="3001963"/>
            <a:ext cx="838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000" b="0">
                <a:solidFill>
                  <a:srgbClr val="FFCC00"/>
                </a:solidFill>
                <a:latin typeface="Arial Black" panose="020B0A04020102020204" pitchFamily="34" charset="0"/>
              </a:rPr>
              <a:t>AGL</a:t>
            </a:r>
          </a:p>
        </p:txBody>
      </p:sp>
      <p:sp>
        <p:nvSpPr>
          <p:cNvPr id="489482" name="Text Box 12"/>
          <p:cNvSpPr txBox="1">
            <a:spLocks noChangeArrowheads="1"/>
          </p:cNvSpPr>
          <p:nvPr/>
        </p:nvSpPr>
        <p:spPr bwMode="auto">
          <a:xfrm>
            <a:off x="6172200" y="2657475"/>
            <a:ext cx="990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1600" b="0">
                <a:solidFill>
                  <a:srgbClr val="FF6600"/>
                </a:solidFill>
                <a:latin typeface="Arial Black" panose="020B0A04020102020204" pitchFamily="34" charset="0"/>
              </a:rPr>
              <a:t>CCAST</a:t>
            </a:r>
          </a:p>
        </p:txBody>
      </p:sp>
      <p:sp>
        <p:nvSpPr>
          <p:cNvPr id="489483" name="Text Box 16"/>
          <p:cNvSpPr txBox="1">
            <a:spLocks noChangeArrowheads="1"/>
          </p:cNvSpPr>
          <p:nvPr/>
        </p:nvSpPr>
        <p:spPr bwMode="auto">
          <a:xfrm>
            <a:off x="4138613" y="3021013"/>
            <a:ext cx="838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000" b="0">
                <a:solidFill>
                  <a:srgbClr val="FFCC00"/>
                </a:solidFill>
                <a:latin typeface="Arial Black" panose="020B0A04020102020204" pitchFamily="34" charset="0"/>
              </a:rPr>
              <a:t>AGL</a:t>
            </a:r>
          </a:p>
        </p:txBody>
      </p:sp>
      <p:sp>
        <p:nvSpPr>
          <p:cNvPr id="489484" name="Text Box 16"/>
          <p:cNvSpPr txBox="1">
            <a:spLocks noChangeArrowheads="1"/>
          </p:cNvSpPr>
          <p:nvPr/>
        </p:nvSpPr>
        <p:spPr bwMode="auto">
          <a:xfrm>
            <a:off x="6324600" y="3021013"/>
            <a:ext cx="838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000" b="1">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2000" b="0">
                <a:solidFill>
                  <a:srgbClr val="FFCC00"/>
                </a:solidFill>
                <a:latin typeface="Arial Black" panose="020B0A04020102020204" pitchFamily="34" charset="0"/>
              </a:rPr>
              <a:t>AGL</a:t>
            </a:r>
          </a:p>
        </p:txBody>
      </p:sp>
    </p:spTree>
    <p:extLst>
      <p:ext uri="{BB962C8B-B14F-4D97-AF65-F5344CB8AC3E}">
        <p14:creationId xmlns:p14="http://schemas.microsoft.com/office/powerpoint/2010/main" val="1625582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Georgia 811 purpl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rgia 811 purple" id="{2B9D39CB-3D9E-4122-9C51-75F70A5BE406}" vid="{743D8CB8-F13C-4342-B871-817D12C1D3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A36828B2261B42AC049392FCADB93E" ma:contentTypeVersion="" ma:contentTypeDescription="Create a new document." ma:contentTypeScope="" ma:versionID="abce5c3335b445afda13f004dac635b2">
  <xsd:schema xmlns:xsd="http://www.w3.org/2001/XMLSchema" xmlns:xs="http://www.w3.org/2001/XMLSchema" xmlns:p="http://schemas.microsoft.com/office/2006/metadata/properties" xmlns:ns2="$ListId:Documents;" targetNamespace="http://schemas.microsoft.com/office/2006/metadata/properties" ma:root="true" ma:fieldsID="5e260fd396145b4fa47cdc3324dae333" ns2:_="">
    <xsd:import namespace="$ListId:Documents;"/>
    <xsd:element name="properties">
      <xsd:complexType>
        <xsd:sequence>
          <xsd:element name="documentManagement">
            <xsd:complexType>
              <xsd:all>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uments;" elementFormDefault="qualified">
    <xsd:import namespace="http://schemas.microsoft.com/office/2006/documentManagement/types"/>
    <xsd:import namespace="http://schemas.microsoft.com/office/infopath/2007/PartnerControls"/>
    <xsd:element name="Status" ma:index="8" nillable="true" ma:displayName="Status" ma:internalName="Status">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ListId:Documents;" xsi:nil="true"/>
  </documentManagement>
</p:properties>
</file>

<file path=customXml/itemProps1.xml><?xml version="1.0" encoding="utf-8"?>
<ds:datastoreItem xmlns:ds="http://schemas.openxmlformats.org/officeDocument/2006/customXml" ds:itemID="{DB06EA5A-E2EF-472A-8E42-4E86DB829A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ument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A0B2AF-5AD1-41F4-93D4-CE9C5C886B60}">
  <ds:schemaRefs>
    <ds:schemaRef ds:uri="http://schemas.microsoft.com/sharepoint/v3/contenttype/forms"/>
  </ds:schemaRefs>
</ds:datastoreItem>
</file>

<file path=customXml/itemProps3.xml><?xml version="1.0" encoding="utf-8"?>
<ds:datastoreItem xmlns:ds="http://schemas.openxmlformats.org/officeDocument/2006/customXml" ds:itemID="{F9D15CB8-F899-4F3D-80FD-D5F7F5208B8B}">
  <ds:schemaRefs>
    <ds:schemaRef ds:uri="http://www.w3.org/XML/1998/namespace"/>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ListId:Document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Georgia 811 purple</Template>
  <TotalTime>25</TotalTime>
  <Words>1336</Words>
  <Application>Microsoft Office PowerPoint</Application>
  <PresentationFormat>On-screen Show (4:3)</PresentationFormat>
  <Paragraphs>227</Paragraphs>
  <Slides>32</Slides>
  <Notes>30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4" baseType="lpstr">
      <vt:lpstr>MS PGothic</vt:lpstr>
      <vt:lpstr>Arial</vt:lpstr>
      <vt:lpstr>Arial Black</vt:lpstr>
      <vt:lpstr>Bazooka</vt:lpstr>
      <vt:lpstr>Calibri</vt:lpstr>
      <vt:lpstr>Calibri Light</vt:lpstr>
      <vt:lpstr>Nilland</vt:lpstr>
      <vt:lpstr>Nilland-Black</vt:lpstr>
      <vt:lpstr>Times New Roman</vt:lpstr>
      <vt:lpstr>Wingdings</vt:lpstr>
      <vt:lpstr>Georgia 811 purple</vt:lpstr>
      <vt:lpstr>Worksheet</vt:lpstr>
      <vt:lpstr>PowerPoint Presentation</vt:lpstr>
      <vt:lpstr>GUFPA Law and PSC Rule</vt:lpstr>
      <vt:lpstr>Utility Markings</vt:lpstr>
      <vt:lpstr>Utility Markings</vt:lpstr>
      <vt:lpstr>Locating Nonconductive Lines</vt:lpstr>
      <vt:lpstr>Understanding Tolerance Zone</vt:lpstr>
      <vt:lpstr>Utility Markings</vt:lpstr>
      <vt:lpstr>Marking Duct Structures </vt:lpstr>
      <vt:lpstr>Joint Trenching</vt:lpstr>
      <vt:lpstr>Other Marks</vt:lpstr>
      <vt:lpstr>Connecting Lines &amp; Lines that Change Direction</vt:lpstr>
      <vt:lpstr>Splice Pits</vt:lpstr>
      <vt:lpstr>Offsets</vt:lpstr>
      <vt:lpstr>Manholes and Valves</vt:lpstr>
      <vt:lpstr>Unlocatable Sewer Laterals</vt:lpstr>
      <vt:lpstr>Known Diameters  Greater than 12”</vt:lpstr>
      <vt:lpstr>Unknown Diameters  Greater than 12”</vt:lpstr>
      <vt:lpstr>PowerPoint Presentation</vt:lpstr>
      <vt:lpstr>PSC Marking Standards Rule</vt:lpstr>
      <vt:lpstr>Sufficient Particularity</vt:lpstr>
      <vt:lpstr>Definition of White Lining</vt:lpstr>
      <vt:lpstr>Use Quadrants for Verbal White Lining</vt:lpstr>
      <vt:lpstr>White Lining</vt:lpstr>
      <vt:lpstr>Locator Marks and White Lining</vt:lpstr>
      <vt:lpstr>White Lining Symbols</vt:lpstr>
      <vt:lpstr>Identification of White Lining Excavator</vt:lpstr>
      <vt:lpstr>White Lining Examples</vt:lpstr>
      <vt:lpstr>White Lining</vt:lpstr>
      <vt:lpstr>White Lining near roadways</vt:lpstr>
      <vt:lpstr>Exceptions to White Lining</vt:lpstr>
      <vt:lpstr>Utility Owner Responsibilities</vt:lpstr>
      <vt:lpstr>REMEMBER!!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GUFPA Law and PSC Rule</dc:title>
  <dc:creator>Megan Estes</dc:creator>
  <cp:lastModifiedBy>Brian Crews</cp:lastModifiedBy>
  <cp:revision>4</cp:revision>
  <dcterms:created xsi:type="dcterms:W3CDTF">2014-07-10T18:46:35Z</dcterms:created>
  <dcterms:modified xsi:type="dcterms:W3CDTF">2016-09-16T20:32:26Z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0x010100E4A36828B2261B42AC049392FCADB93E</vt:lpwstr>
  </property>
</Properties>
</file>